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78" r:id="rId5"/>
    <p:sldId id="286" r:id="rId6"/>
    <p:sldId id="259" r:id="rId7"/>
    <p:sldId id="260" r:id="rId8"/>
    <p:sldId id="261" r:id="rId9"/>
    <p:sldId id="262" r:id="rId10"/>
    <p:sldId id="263" r:id="rId11"/>
    <p:sldId id="276" r:id="rId12"/>
    <p:sldId id="275" r:id="rId13"/>
    <p:sldId id="264" r:id="rId14"/>
    <p:sldId id="265" r:id="rId15"/>
    <p:sldId id="266" r:id="rId16"/>
    <p:sldId id="287" r:id="rId17"/>
    <p:sldId id="267" r:id="rId18"/>
    <p:sldId id="283" r:id="rId19"/>
    <p:sldId id="288" r:id="rId20"/>
    <p:sldId id="269" r:id="rId21"/>
    <p:sldId id="268" r:id="rId22"/>
    <p:sldId id="270" r:id="rId23"/>
    <p:sldId id="273" r:id="rId24"/>
    <p:sldId id="274" r:id="rId25"/>
    <p:sldId id="277" r:id="rId26"/>
    <p:sldId id="280" r:id="rId27"/>
    <p:sldId id="281" r:id="rId28"/>
    <p:sldId id="282" r:id="rId29"/>
    <p:sldId id="284" r:id="rId30"/>
    <p:sldId id="285" r:id="rId31"/>
    <p:sldId id="279" r:id="rId32"/>
    <p:sldId id="27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31"/>
  </p:normalViewPr>
  <p:slideViewPr>
    <p:cSldViewPr snapToGrid="0">
      <p:cViewPr varScale="1">
        <p:scale>
          <a:sx n="207" d="100"/>
          <a:sy n="207" d="100"/>
        </p:scale>
        <p:origin x="67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804376ed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804376ed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999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43aa4ff1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43aa4ff1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gohls 패키지를 이용하여서 변환하게 되며, 변환과 동시에 업로드 되진 않습니다. 변환 속도가 업로드 속도보다 빠르며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43aa4ff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43aa4ff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gohls 패키지를 이용하여서 변환하게 되며, 변환과 동시에 업로드 되진 않습니다. 변환 속도가 업로드 속도보다 빠르며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804376ed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804376ed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gohls 패키지를 이용하여서 변환하게 되며, 변환과 동시에 업로드 되진 않습니다. 변환 속도가 업로드 속도보다 빠르며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804376ed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804376ed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gohls 패키지를 이용하여서 변환하게 되며, 변환과 동시에 업로드 되진 않습니다. 변환 속도가 업로드 속도보다 빠르며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1277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804376ed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804376ed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HLS</a:t>
            </a:r>
            <a:r>
              <a:rPr lang="ko-KR" altLang="en-US"/>
              <a:t>의 장점 중 하나는 모든 인터넷 연결 장치가 </a:t>
            </a:r>
            <a:r>
              <a:rPr lang="en-US"/>
              <a:t>HTTP</a:t>
            </a:r>
            <a:r>
              <a:rPr lang="ko-KR" altLang="en-US"/>
              <a:t>를 지원하기 때문에 전용 서버가 필요한 스트리밍 프로토콜보다 간단하게 실행할 수 있다는 것입니다</a:t>
            </a:r>
            <a:r>
              <a:rPr lang="en-US" altLang="ko-KR"/>
              <a:t>. </a:t>
            </a:r>
            <a:r>
              <a:rPr lang="ko-KR" altLang="en-US"/>
              <a:t>또 다른 장점은 </a:t>
            </a:r>
            <a:r>
              <a:rPr lang="en-US"/>
              <a:t>HLS </a:t>
            </a:r>
            <a:r>
              <a:rPr lang="ko-KR" altLang="en-US"/>
              <a:t>스트리밍은 재생에 지장을 주지 않고 네트워크 상태에 따라 비디오 품질을 높이거나 낮출 수 있다는 것입니다</a:t>
            </a:r>
            <a:r>
              <a:rPr lang="en-US" altLang="ko-KR"/>
              <a:t>. </a:t>
            </a:r>
            <a:r>
              <a:rPr lang="ko-KR" altLang="en-US"/>
              <a:t>이 때문에 사용자가 비디오를 보는 중에 품질이 나빠지거나 좋아질 수 있습니다</a:t>
            </a:r>
            <a:r>
              <a:rPr lang="en-US" altLang="ko-KR"/>
              <a:t>. </a:t>
            </a:r>
            <a:r>
              <a:rPr lang="ko-KR" altLang="en-US"/>
              <a:t>이 기능은 </a:t>
            </a:r>
            <a:r>
              <a:rPr lang="en-US" altLang="ko-KR"/>
              <a:t>"</a:t>
            </a:r>
            <a:r>
              <a:rPr lang="ko-KR" altLang="en-US"/>
              <a:t>적응 비트 전송률 비디오 전송</a:t>
            </a:r>
            <a:r>
              <a:rPr lang="en-US" altLang="ko-KR"/>
              <a:t>" </a:t>
            </a:r>
            <a:r>
              <a:rPr lang="ko-KR" altLang="en-US"/>
              <a:t>또는 </a:t>
            </a:r>
            <a:r>
              <a:rPr lang="en-US" altLang="ko-KR"/>
              <a:t>"</a:t>
            </a:r>
            <a:r>
              <a:rPr lang="ko-KR" altLang="en-US"/>
              <a:t>적응 비트 전송률 스트리밍</a:t>
            </a:r>
            <a:r>
              <a:rPr lang="en-US" altLang="ko-KR"/>
              <a:t>"</a:t>
            </a:r>
            <a:r>
              <a:rPr lang="ko-KR" altLang="en-US"/>
              <a:t>이라 알려져 있으며 이 기능이 없으면 네트워크가 느려진 경우 비디오 재생이 완전히 멈출 수 있습니다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841400dc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841400dc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gohls 패키지를 이용하여서 변환하게 되며, 변환과 동시에 업로드 되진 않습니다. 변환 속도가 업로드 속도보다 빠르며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2995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841400dc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841400dc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gohls 패키지를 이용하여서 변환하게 되며, 변환과 동시에 업로드 되진 않습니다. 변환 속도가 업로드 속도보다 빠르며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9787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43aa4ff1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43aa4ff1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841400dc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841400dc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33fbb27c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33fbb27c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804376e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804376e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참고하면 좋을 내용으로 성능과 관련된 내용을 넣어 보았습니다.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다수 높은 CPU 점유율과 높은 CPU 발열이 있게 됩니다. 하지만 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7618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5934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4824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5285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4165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2025f547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2025f547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33fbb27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33fbb27c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804376ed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804376ed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AWS S3(</a:t>
            </a:r>
            <a:r>
              <a:rPr lang="ko-KR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 스토리지 서비스</a:t>
            </a:r>
            <a:r>
              <a:rPr lang="en-US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28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04376e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04376e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804376ed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804376ed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AWS S3(</a:t>
            </a:r>
            <a:r>
              <a:rPr lang="ko-KR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 스토리지 서비스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6bb35d45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6bb35d45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804376ed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804376ed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804376ed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804376ed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yun.sang@teamgrit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yun.sang@teamgrit.kr" TargetMode="Externa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acebook.com/hyun.sang.0625/" TargetMode="External"/><Relationship Id="rId5" Type="http://schemas.openxmlformats.org/officeDocument/2006/relationships/hyperlink" Target="https://hyunsang.dev" TargetMode="External"/><Relationship Id="rId4" Type="http://schemas.openxmlformats.org/officeDocument/2006/relationships/hyperlink" Target="http://teamgrit.k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odintent.wordpress.com/2020/04/19/ffmpeg-mpdecimate-parameters/" TargetMode="External"/><Relationship Id="rId7" Type="http://schemas.openxmlformats.org/officeDocument/2006/relationships/hyperlink" Target="https://developer.apple.com/documentation/http_live_streaming/videos_about_hl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apple.com/streaming/" TargetMode="External"/><Relationship Id="rId5" Type="http://schemas.openxmlformats.org/officeDocument/2006/relationships/hyperlink" Target="https://publit.io/community/blog/hls-video-streaming-encryption" TargetMode="External"/><Relationship Id="rId4" Type="http://schemas.openxmlformats.org/officeDocument/2006/relationships/hyperlink" Target="https://blog.programster.org/ffmpeg-too-many-packets-buffered-for-output-stream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422896"/>
            <a:ext cx="8160758" cy="1389792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000" b="1" dirty="0">
                <a:solidFill>
                  <a:schemeClr val="lt1"/>
                </a:solidFill>
              </a:rPr>
              <a:t>Go와 FFmpeg를 이용한 영상 처리 그리고 AWS S3 활용하기 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12688"/>
            <a:ext cx="8520600" cy="9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</a:rPr>
              <a:t>박현상, HyunSang Park</a:t>
            </a:r>
            <a:endParaRPr sz="20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</a:rPr>
              <a:t>Software Engineer at TeamGRIT, Inc.</a:t>
            </a:r>
            <a:endParaRPr sz="20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u="sng" dirty="0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hyun.sang@teamgrit.kr</a:t>
            </a:r>
            <a:r>
              <a:rPr lang="ko" sz="2000" b="1" dirty="0">
                <a:solidFill>
                  <a:schemeClr val="lt1"/>
                </a:solidFill>
              </a:rPr>
              <a:t> / teamgrit.kr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100" y="2620025"/>
            <a:ext cx="2043203" cy="204319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lt1"/>
                </a:solidFill>
              </a:rPr>
              <a:t>1</a:t>
            </a:fld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lt1"/>
                </a:solidFill>
              </a:rPr>
              <a:t>FFmpeg와 Golang를 사용하기 위한 패키지 소개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lt1"/>
                </a:solidFill>
              </a:rPr>
              <a:t>10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t="2133" b="9"/>
          <a:stretch/>
        </p:blipFill>
        <p:spPr>
          <a:xfrm>
            <a:off x="162100" y="1016750"/>
            <a:ext cx="6368948" cy="18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88" y="3177325"/>
            <a:ext cx="8196423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162100" y="2761825"/>
            <a:ext cx="18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lt1"/>
                </a:solidFill>
              </a:rPr>
              <a:t>u2takey/ffmpeg-go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62100" y="586975"/>
            <a:ext cx="18912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" sz="1500" b="1">
                <a:solidFill>
                  <a:schemeClr val="lt1"/>
                </a:solidFill>
              </a:rPr>
              <a:t>shimberger/gohls</a:t>
            </a:r>
            <a:endParaRPr sz="15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11700" y="2045700"/>
            <a:ext cx="8520600" cy="10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200" b="1" dirty="0">
                <a:solidFill>
                  <a:schemeClr val="lt1"/>
                </a:solidFill>
              </a:rPr>
              <a:t>본격적으로</a:t>
            </a:r>
            <a:r>
              <a:rPr lang="ko-KR" altLang="en-US" sz="3200" b="1" dirty="0">
                <a:solidFill>
                  <a:schemeClr val="lt1"/>
                </a:solidFill>
              </a:rPr>
              <a:t> 변환을 해 보자</a:t>
            </a:r>
            <a:r>
              <a:rPr lang="en-US" altLang="ko-KR" sz="3200" b="1">
                <a:solidFill>
                  <a:schemeClr val="lt1"/>
                </a:solidFill>
              </a:rPr>
              <a:t>!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0" y="4804800"/>
            <a:ext cx="4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lt1"/>
                </a:solidFill>
              </a:rPr>
              <a:t>11</a:t>
            </a:fld>
            <a:endParaRPr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4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978E50-EB2B-5C49-A974-E77CECC1DC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 smtClean="0">
                <a:solidFill>
                  <a:schemeClr val="bg1"/>
                </a:solidFill>
              </a:rPr>
              <a:t>12</a:t>
            </a:fld>
            <a:endParaRPr lang="ko" altLang="en-US" b="1">
              <a:solidFill>
                <a:schemeClr val="bg1"/>
              </a:solidFill>
            </a:endParaRPr>
          </a:p>
        </p:txBody>
      </p:sp>
      <p:sp>
        <p:nvSpPr>
          <p:cNvPr id="3" name="Google Shape;123;p20">
            <a:extLst>
              <a:ext uri="{FF2B5EF4-FFF2-40B4-BE49-F238E27FC236}">
                <a16:creationId xmlns:a16="http://schemas.microsoft.com/office/drawing/2014/main" id="{4AA67A32-510B-3A46-9C29-6104F61BB971}"/>
              </a:ext>
            </a:extLst>
          </p:cNvPr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4" name="Google Shape;122;p20">
            <a:extLst>
              <a:ext uri="{FF2B5EF4-FFF2-40B4-BE49-F238E27FC236}">
                <a16:creationId xmlns:a16="http://schemas.microsoft.com/office/drawing/2014/main" id="{A612D54E-B8BA-6246-96FD-5E8974F1A4A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b="1" dirty="0">
                <a:solidFill>
                  <a:schemeClr val="lt1"/>
                </a:solidFill>
              </a:rPr>
              <a:t>기본적인 동작의 이해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EB69AA-74F1-F044-BD2A-4C9A5DF3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00" y="572700"/>
            <a:ext cx="6152599" cy="29376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1D91F-9444-A943-90A1-DDBA3692098D}"/>
              </a:ext>
            </a:extLst>
          </p:cNvPr>
          <p:cNvSpPr txBox="1"/>
          <p:nvPr/>
        </p:nvSpPr>
        <p:spPr>
          <a:xfrm>
            <a:off x="1495699" y="3559794"/>
            <a:ext cx="615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>
                <a:solidFill>
                  <a:schemeClr val="bg1"/>
                </a:solidFill>
              </a:rPr>
              <a:t>현</a:t>
            </a:r>
            <a:r>
              <a:rPr kumimoji="1" lang="ko-Kore-KR" altLang="en-US" b="1">
                <a:solidFill>
                  <a:schemeClr val="bg1"/>
                </a:solidFill>
              </a:rPr>
              <a:t>재</a:t>
            </a:r>
            <a:r>
              <a:rPr kumimoji="1" lang="ko-KR" altLang="en-US" b="1">
                <a:solidFill>
                  <a:schemeClr val="bg1"/>
                </a:solidFill>
              </a:rPr>
              <a:t> 하나의 애플리케이션으로 모든 기능을 동작 시키고 있습니다</a:t>
            </a:r>
            <a:r>
              <a:rPr kumimoji="1" lang="en-US" altLang="ko-KR" b="1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kumimoji="1" lang="ko-KR" altLang="en-US" b="1">
                <a:solidFill>
                  <a:schemeClr val="bg1"/>
                </a:solidFill>
              </a:rPr>
              <a:t>추후 수월하게 처리하기 위해서 분활하여 부화를 조금 더 줄일 예정입니다</a:t>
            </a:r>
            <a:r>
              <a:rPr kumimoji="1" lang="en-US" altLang="ko-KR" b="1">
                <a:solidFill>
                  <a:schemeClr val="bg1"/>
                </a:solidFill>
              </a:rPr>
              <a:t>.</a:t>
            </a:r>
            <a:endParaRPr kumimoji="1" lang="ko-Kore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763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어떻게 변환 하는지? - webm to mp4</a:t>
            </a:r>
            <a:r>
              <a:rPr lang="en-US" altLang="ko" b="1">
                <a:solidFill>
                  <a:schemeClr val="lt1"/>
                </a:solidFill>
              </a:rPr>
              <a:t>(H.264</a:t>
            </a:r>
            <a:r>
              <a:rPr lang="en-US" altLang="ko-KR" b="1">
                <a:solidFill>
                  <a:schemeClr val="lt1"/>
                </a:solidFill>
              </a:rPr>
              <a:t>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13</a:t>
            </a:fld>
            <a:endParaRPr b="1">
              <a:solidFill>
                <a:schemeClr val="bg1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5835875" y="572700"/>
            <a:ext cx="191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50" y="572700"/>
            <a:ext cx="6200525" cy="337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107450" y="4010475"/>
            <a:ext cx="8763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“ffmpeg -i input.webm output.mp4”</a:t>
            </a:r>
            <a:r>
              <a:rPr lang="ko">
                <a:solidFill>
                  <a:schemeClr val="lt1"/>
                </a:solidFill>
              </a:rPr>
              <a:t> 명령어를 사용하는 경우 버퍼링 패킷이 많다는 오류 문구와 함께 변환이 안 되는 </a:t>
            </a:r>
            <a:r>
              <a:rPr lang="ko" b="1">
                <a:solidFill>
                  <a:schemeClr val="lt1"/>
                </a:solidFill>
              </a:rPr>
              <a:t>오류가 발생</a:t>
            </a:r>
            <a:r>
              <a:rPr lang="ko">
                <a:solidFill>
                  <a:schemeClr val="lt1"/>
                </a:solidFill>
              </a:rPr>
              <a:t>합니다.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그럼 어떻게 고쳐야 할까요?</a:t>
            </a:r>
            <a:r>
              <a:rPr lang="ko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어떻게 변환 하는지? - webm to mp4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14</a:t>
            </a:fld>
            <a:endParaRPr b="1">
              <a:solidFill>
                <a:schemeClr val="bg1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5835875" y="572700"/>
            <a:ext cx="191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107449" y="3740725"/>
            <a:ext cx="841314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버퍼링 패킷이 많기 때문에 버퍼링 패킷을 거를 수 있는 필터를 사용하기 위해서 열심히 찾아본 결과!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위와 같은 명령어로 버퍼링 패킷을 거를 수 있는 필터의 사용법을 알게 되었습니다.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50" y="572700"/>
            <a:ext cx="3317692" cy="313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099" y="595175"/>
            <a:ext cx="4992500" cy="2201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어떻게 변환 하는지? - webm to mp4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15</a:t>
            </a:fld>
            <a:endParaRPr b="1">
              <a:solidFill>
                <a:schemeClr val="bg1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6C25F-F5B9-E248-9B22-A78D16D3C01C}"/>
              </a:ext>
            </a:extLst>
          </p:cNvPr>
          <p:cNvSpPr txBox="1"/>
          <p:nvPr/>
        </p:nvSpPr>
        <p:spPr>
          <a:xfrm>
            <a:off x="623400" y="3590094"/>
            <a:ext cx="1929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kumimoji="1" lang="ko-Kore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D36FC6D-1849-6E45-A889-31CF2FA31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4" y="572700"/>
            <a:ext cx="8683732" cy="2444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9AC4D2-48E5-904E-896A-8EC43A19F96D}"/>
              </a:ext>
            </a:extLst>
          </p:cNvPr>
          <p:cNvSpPr txBox="1"/>
          <p:nvPr/>
        </p:nvSpPr>
        <p:spPr>
          <a:xfrm>
            <a:off x="230134" y="3149919"/>
            <a:ext cx="8290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ko-KR" altLang="en-US">
                <a:solidFill>
                  <a:schemeClr val="bg1"/>
                </a:solidFill>
              </a:rPr>
              <a:t>입력할 영상</a:t>
            </a:r>
            <a:r>
              <a:rPr kumimoji="1" lang="en-US" altLang="ko-KR">
                <a:solidFill>
                  <a:schemeClr val="bg1"/>
                </a:solidFill>
              </a:rPr>
              <a:t>(</a:t>
            </a:r>
            <a:r>
              <a:rPr kumimoji="1" lang="ko-KR" altLang="en-US">
                <a:solidFill>
                  <a:schemeClr val="bg1"/>
                </a:solidFill>
              </a:rPr>
              <a:t>오브젝트</a:t>
            </a:r>
            <a:r>
              <a:rPr kumimoji="1" lang="en-US" altLang="ko-KR">
                <a:solidFill>
                  <a:schemeClr val="bg1"/>
                </a:solidFill>
              </a:rPr>
              <a:t>)</a:t>
            </a:r>
            <a:r>
              <a:rPr kumimoji="1" lang="ko-KR" altLang="en-US">
                <a:solidFill>
                  <a:schemeClr val="bg1"/>
                </a:solidFill>
              </a:rPr>
              <a:t> </a:t>
            </a:r>
            <a:r>
              <a:rPr kumimoji="1" lang="en-US" altLang="ko-KR">
                <a:solidFill>
                  <a:schemeClr val="bg1"/>
                </a:solidFill>
              </a:rPr>
              <a:t>&amp;</a:t>
            </a:r>
            <a:r>
              <a:rPr kumimoji="1" lang="ko-KR" altLang="en-US">
                <a:solidFill>
                  <a:schemeClr val="bg1"/>
                </a:solidFill>
              </a:rPr>
              <a:t> 출력할 영상</a:t>
            </a:r>
            <a:r>
              <a:rPr kumimoji="1" lang="en-US" altLang="ko-KR">
                <a:solidFill>
                  <a:schemeClr val="bg1"/>
                </a:solidFill>
              </a:rPr>
              <a:t>(</a:t>
            </a:r>
            <a:r>
              <a:rPr kumimoji="1" lang="ko-KR" altLang="en-US">
                <a:solidFill>
                  <a:schemeClr val="bg1"/>
                </a:solidFill>
              </a:rPr>
              <a:t>오브젝트</a:t>
            </a:r>
            <a:r>
              <a:rPr kumimoji="1" lang="en-US" altLang="ko-KR">
                <a:solidFill>
                  <a:schemeClr val="bg1"/>
                </a:solidFill>
              </a:rPr>
              <a:t>)</a:t>
            </a:r>
            <a:r>
              <a:rPr kumimoji="1" lang="ko-KR" altLang="en-US">
                <a:solidFill>
                  <a:schemeClr val="bg1"/>
                </a:solidFill>
              </a:rPr>
              <a:t>의 경로를 지정해 줍니다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en-US" altLang="ko-Kore-KR">
                <a:solidFill>
                  <a:schemeClr val="bg1"/>
                </a:solidFill>
              </a:rPr>
              <a:t>FFmpeg</a:t>
            </a:r>
            <a:r>
              <a:rPr kumimoji="1" lang="ko-KR" altLang="en-US">
                <a:solidFill>
                  <a:schemeClr val="bg1"/>
                </a:solidFill>
              </a:rPr>
              <a:t>의 명령어를 입력해 주는 변수입니다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en-US" altLang="ko-Kore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strings.Split</a:t>
            </a:r>
            <a:r>
              <a:rPr kumimoji="1"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1" lang="ko-KR" altLang="en-US">
                <a:solidFill>
                  <a:schemeClr val="bg1"/>
                </a:solidFill>
              </a:rPr>
              <a:t>를 쓰지 않는 경우 </a:t>
            </a:r>
            <a:r>
              <a:rPr kumimoji="1"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Error splitting the argument list </a:t>
            </a:r>
            <a:r>
              <a:rPr kumimoji="1" lang="ko-KR" altLang="en-US">
                <a:solidFill>
                  <a:schemeClr val="bg1"/>
                </a:solidFill>
              </a:rPr>
              <a:t>오류가 발생하여 </a:t>
            </a:r>
            <a:r>
              <a:rPr kumimoji="1"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strings.Split()</a:t>
            </a:r>
            <a:r>
              <a:rPr kumimoji="1" lang="ko-KR" altLang="en-US">
                <a:solidFill>
                  <a:schemeClr val="bg1"/>
                </a:solidFill>
              </a:rPr>
              <a:t>를 사용하였습니다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en-US" altLang="ko-Kore-KR">
                <a:solidFill>
                  <a:schemeClr val="bg1"/>
                </a:solidFill>
              </a:rPr>
              <a:t>FFmpeg</a:t>
            </a:r>
            <a:r>
              <a:rPr kumimoji="1" lang="ko-Kore-KR" altLang="en-US">
                <a:solidFill>
                  <a:schemeClr val="bg1"/>
                </a:solidFill>
              </a:rPr>
              <a:t>의</a:t>
            </a:r>
            <a:r>
              <a:rPr kumimoji="1" lang="ko-KR" altLang="en-US">
                <a:solidFill>
                  <a:schemeClr val="bg1"/>
                </a:solidFill>
              </a:rPr>
              <a:t> 위치를 알아야지만 제대로 사용할 수 있기에 설치되어 있는 경로를 설정해 주었습니다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ko-KR" altLang="en-US">
                <a:solidFill>
                  <a:schemeClr val="bg1"/>
                </a:solidFill>
              </a:rPr>
              <a:t>최종적으로 </a:t>
            </a:r>
            <a:r>
              <a:rPr kumimoji="1"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exec.Command()</a:t>
            </a:r>
            <a:r>
              <a:rPr kumimoji="1" lang="ko-KR" altLang="en-US">
                <a:solidFill>
                  <a:schemeClr val="bg1"/>
                </a:solidFill>
              </a:rPr>
              <a:t>으로 실행 시켜주게 됩니다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7B2D378-5772-9041-85EB-8AB810F960A0}"/>
              </a:ext>
            </a:extLst>
          </p:cNvPr>
          <p:cNvSpPr/>
          <p:nvPr/>
        </p:nvSpPr>
        <p:spPr>
          <a:xfrm>
            <a:off x="230134" y="955787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3281C1C-5C9A-BC4E-8AE6-41F1203E8BDA}"/>
              </a:ext>
            </a:extLst>
          </p:cNvPr>
          <p:cNvSpPr/>
          <p:nvPr/>
        </p:nvSpPr>
        <p:spPr>
          <a:xfrm>
            <a:off x="230134" y="1145400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8B331DE-DCEA-3E4A-B5EA-5482E7BF14D8}"/>
              </a:ext>
            </a:extLst>
          </p:cNvPr>
          <p:cNvSpPr/>
          <p:nvPr/>
        </p:nvSpPr>
        <p:spPr>
          <a:xfrm>
            <a:off x="230133" y="1317273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5F00F8C-1DDF-0B49-A98F-FA2F84F9AB38}"/>
              </a:ext>
            </a:extLst>
          </p:cNvPr>
          <p:cNvSpPr/>
          <p:nvPr/>
        </p:nvSpPr>
        <p:spPr>
          <a:xfrm>
            <a:off x="230132" y="1728382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62FC32-F9A1-2147-8DEF-890A8647E97B}"/>
              </a:ext>
            </a:extLst>
          </p:cNvPr>
          <p:cNvSpPr/>
          <p:nvPr/>
        </p:nvSpPr>
        <p:spPr>
          <a:xfrm>
            <a:off x="230131" y="1918666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5</a:t>
            </a:r>
            <a:endParaRPr kumimoji="1" lang="ko-Kore-KR" altLang="en-US" sz="12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어떻게 변환 하는지? </a:t>
            </a:r>
            <a:r>
              <a:rPr lang="en-US" altLang="ko" b="1">
                <a:solidFill>
                  <a:schemeClr val="lt1"/>
                </a:solidFill>
              </a:rPr>
              <a:t>–</a:t>
            </a:r>
            <a:r>
              <a:rPr lang="ko" b="1">
                <a:solidFill>
                  <a:schemeClr val="lt1"/>
                </a:solidFill>
              </a:rPr>
              <a:t> </a:t>
            </a:r>
            <a:r>
              <a:rPr lang="ko" altLang="en-US" b="1">
                <a:solidFill>
                  <a:schemeClr val="lt1"/>
                </a:solidFill>
              </a:rPr>
              <a:t>정상적으로</a:t>
            </a:r>
            <a:r>
              <a:rPr lang="ko-KR" altLang="en-US" b="1">
                <a:solidFill>
                  <a:schemeClr val="lt1"/>
                </a:solidFill>
              </a:rPr>
              <a:t> 변환</a:t>
            </a:r>
            <a:r>
              <a:rPr lang="en-US" altLang="ko-KR" b="1">
                <a:solidFill>
                  <a:schemeClr val="lt1"/>
                </a:solidFill>
              </a:rPr>
              <a:t>!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16</a:t>
            </a:fld>
            <a:endParaRPr b="1">
              <a:solidFill>
                <a:schemeClr val="bg1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6C25F-F5B9-E248-9B22-A78D16D3C01C}"/>
              </a:ext>
            </a:extLst>
          </p:cNvPr>
          <p:cNvSpPr txBox="1"/>
          <p:nvPr/>
        </p:nvSpPr>
        <p:spPr>
          <a:xfrm>
            <a:off x="623400" y="3590094"/>
            <a:ext cx="1929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211D7F-1CE4-7F41-855C-C6242984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296" y="572700"/>
            <a:ext cx="5007720" cy="3942248"/>
          </a:xfrm>
          <a:prstGeom prst="rect">
            <a:avLst/>
          </a:prstGeom>
        </p:spPr>
      </p:pic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27E0BA4-521B-3247-A2C5-FDF5FF18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101" y="572699"/>
            <a:ext cx="4450899" cy="388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47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500" b="1">
                <a:solidFill>
                  <a:schemeClr val="lt1"/>
                </a:solidFill>
              </a:rPr>
              <a:t>잠깐! HLS(HTTP Live Streaming)이란?</a:t>
            </a:r>
            <a:endParaRPr sz="2500" b="1">
              <a:solidFill>
                <a:schemeClr val="lt1"/>
              </a:solidFill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lt1"/>
                </a:solidFill>
              </a:rPr>
              <a:t>17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4605130" y="572700"/>
            <a:ext cx="453887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lt1"/>
                </a:solidFill>
              </a:rPr>
              <a:t>HTTP 라이브 스트리밍(HTTP Live Streaming, HLS)</a:t>
            </a:r>
            <a:r>
              <a:rPr lang="ko" sz="1500">
                <a:solidFill>
                  <a:schemeClr val="lt1"/>
                </a:solidFill>
              </a:rPr>
              <a:t>은 애플이 개발하여 2009년 출시한 HTTP 기반 적응 비트레이트 스트리밍 통신 </a:t>
            </a:r>
            <a:r>
              <a:rPr lang="ko" sz="1500" b="1">
                <a:solidFill>
                  <a:schemeClr val="lt1"/>
                </a:solidFill>
              </a:rPr>
              <a:t>프로토콜</a:t>
            </a:r>
            <a:r>
              <a:rPr lang="ko" sz="1500">
                <a:solidFill>
                  <a:schemeClr val="lt1"/>
                </a:solidFill>
              </a:rPr>
              <a:t>입니다. 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이 프로토콜은 여러 미디어 플레이어, 웹 브라우저, 모바일 기기, 스트리밍 미디어 서버에서 지원되고 있으며, 연간 비디오 산업 조사에 따르면 가장 대중적인 스트리밍 포맷으로 유명합니다.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9DD2F1-5131-B846-A56F-13CB880D2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572700"/>
            <a:ext cx="4391770" cy="370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어떻게 변환 하는지? - mp4 to HLS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18</a:t>
            </a:fld>
            <a:endParaRPr b="1">
              <a:solidFill>
                <a:schemeClr val="bg1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3196200" y="1048175"/>
            <a:ext cx="34983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2399800" y="1620900"/>
            <a:ext cx="42948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3196200" y="2046400"/>
            <a:ext cx="34983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145450" y="2193625"/>
            <a:ext cx="49176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4A60671-CEC2-B74D-9073-B75304DA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6" y="572700"/>
            <a:ext cx="6289288" cy="29684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C75287-A6B0-CF4F-9757-018C4622CF11}"/>
              </a:ext>
            </a:extLst>
          </p:cNvPr>
          <p:cNvSpPr/>
          <p:nvPr/>
        </p:nvSpPr>
        <p:spPr>
          <a:xfrm>
            <a:off x="750298" y="3583405"/>
            <a:ext cx="75938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chemeClr val="bg1"/>
              </a:buClr>
              <a:buFont typeface="+mj-lt"/>
              <a:buAutoNum type="arabicPeriod"/>
            </a:pPr>
            <a:r>
              <a:rPr lang="en-US" altLang="ko-KR">
                <a:solidFill>
                  <a:schemeClr val="lt1"/>
                </a:solidFill>
              </a:rPr>
              <a:t>FFmpeg</a:t>
            </a:r>
            <a:r>
              <a:rPr lang="ko-KR" altLang="en-US">
                <a:solidFill>
                  <a:schemeClr val="lt1"/>
                </a:solidFill>
              </a:rPr>
              <a:t> 설치 위치를 입력해 줍니다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</a:p>
          <a:p>
            <a:pPr marL="342900" lvl="0" indent="-342900">
              <a:buClr>
                <a:schemeClr val="bg1"/>
              </a:buClr>
              <a:buFont typeface="+mj-lt"/>
              <a:buAutoNum type="arabicPeriod"/>
            </a:pPr>
            <a:r>
              <a:rPr lang="ko-KR" altLang="en-US">
                <a:solidFill>
                  <a:schemeClr val="lt1"/>
                </a:solidFill>
              </a:rPr>
              <a:t>저장할 위치에 디렉토리를 생성하여서 저장을 할 수 있도록 합니다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</a:p>
          <a:p>
            <a:pPr marL="342900" lvl="0" indent="-342900">
              <a:buClr>
                <a:schemeClr val="bg1"/>
              </a:buClr>
              <a:buFont typeface="+mj-lt"/>
              <a:buAutoNum type="arabicPeriod"/>
            </a:pPr>
            <a:r>
              <a:rPr lang="en-US" altLang="ko-KR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GenerateHLSVariant(), GeneratePlaylist(), GenerateHLS()</a:t>
            </a:r>
            <a:r>
              <a:rPr lang="ko-KR" altLang="en-US">
                <a:solidFill>
                  <a:schemeClr val="lt1"/>
                </a:solidFill>
                <a:latin typeface="+mn-lt"/>
                <a:ea typeface="D2Coding" panose="020B0609020101020101" pitchFamily="49" charset="-127"/>
              </a:rPr>
              <a:t>를 통하여 변환합니다</a:t>
            </a:r>
            <a:r>
              <a:rPr lang="en-US" altLang="ko-KR">
                <a:solidFill>
                  <a:schemeClr val="lt1"/>
                </a:solidFill>
                <a:latin typeface="+mn-lt"/>
                <a:ea typeface="D2Coding" panose="020B0609020101020101" pitchFamily="49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A6BA2F-255B-8F4C-BDE4-79741B2193F5}"/>
              </a:ext>
            </a:extLst>
          </p:cNvPr>
          <p:cNvSpPr/>
          <p:nvPr/>
        </p:nvSpPr>
        <p:spPr>
          <a:xfrm>
            <a:off x="1427356" y="892314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240A340-E1E8-B446-8544-4F2EAC464FC3}"/>
              </a:ext>
            </a:extLst>
          </p:cNvPr>
          <p:cNvSpPr/>
          <p:nvPr/>
        </p:nvSpPr>
        <p:spPr>
          <a:xfrm>
            <a:off x="1427356" y="1145400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195DFF7-B80F-F842-BF0A-E143C4AE38EE}"/>
              </a:ext>
            </a:extLst>
          </p:cNvPr>
          <p:cNvSpPr/>
          <p:nvPr/>
        </p:nvSpPr>
        <p:spPr>
          <a:xfrm>
            <a:off x="1427355" y="2069690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B28D28A-318D-584F-B724-2E6D19A5F7F1}"/>
              </a:ext>
            </a:extLst>
          </p:cNvPr>
          <p:cNvSpPr/>
          <p:nvPr/>
        </p:nvSpPr>
        <p:spPr>
          <a:xfrm>
            <a:off x="1427355" y="2413375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4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25418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어떻게 변환 하는지? - mp4 to HLS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19</a:t>
            </a:fld>
            <a:endParaRPr b="1">
              <a:solidFill>
                <a:schemeClr val="bg1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3196200" y="1048175"/>
            <a:ext cx="34983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2399800" y="1620900"/>
            <a:ext cx="42948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3196200" y="2046400"/>
            <a:ext cx="34983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145450" y="2193625"/>
            <a:ext cx="49176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0537B-2484-2B40-A5DA-489BE8AC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12" y="572700"/>
            <a:ext cx="4645376" cy="40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5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9375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목차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9375" y="572700"/>
            <a:ext cx="7029600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" sz="1600" b="1" dirty="0">
                <a:solidFill>
                  <a:schemeClr val="lt1"/>
                </a:solidFill>
              </a:rPr>
              <a:t>발표자 소개</a:t>
            </a:r>
            <a:endParaRPr sz="1600" b="1" dirty="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" sz="1600" b="1" dirty="0">
                <a:solidFill>
                  <a:schemeClr val="lt1"/>
                </a:solidFill>
              </a:rPr>
              <a:t>왜 Go와 FFmpeg를 이용하게 되었는지? 그리고 AWS S3는 왜?</a:t>
            </a:r>
            <a:r>
              <a:rPr lang="en-US" altLang="ko" sz="1600" b="1" dirty="0">
                <a:solidFill>
                  <a:schemeClr val="lt1"/>
                </a:solidFill>
              </a:rPr>
              <a:t>	</a:t>
            </a:r>
          </a:p>
          <a:p>
            <a:pPr marL="457200" lvl="2" indent="-330200">
              <a:buClr>
                <a:schemeClr val="lt1"/>
              </a:buClr>
              <a:buSzPts val="1600"/>
              <a:buChar char="-"/>
            </a:pPr>
            <a:r>
              <a:rPr lang="ko" altLang="en-US" sz="1600" b="1" dirty="0">
                <a:solidFill>
                  <a:schemeClr val="lt1"/>
                </a:solidFill>
              </a:rPr>
              <a:t>사용한</a:t>
            </a:r>
            <a:r>
              <a:rPr lang="ko-KR" altLang="en-US" sz="1600" b="1" dirty="0">
                <a:solidFill>
                  <a:schemeClr val="lt1"/>
                </a:solidFill>
              </a:rPr>
              <a:t> 기술들</a:t>
            </a:r>
            <a:endParaRPr sz="1600" b="1" dirty="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" sz="1600" b="1" dirty="0">
                <a:solidFill>
                  <a:schemeClr val="lt1"/>
                </a:solidFill>
              </a:rPr>
              <a:t>Golang</a:t>
            </a:r>
            <a:r>
              <a:rPr lang="ko" altLang="en-US" sz="1600" b="1" dirty="0">
                <a:solidFill>
                  <a:schemeClr val="lt1"/>
                </a:solidFill>
              </a:rPr>
              <a:t>과</a:t>
            </a:r>
            <a:r>
              <a:rPr lang="ko" sz="1600" b="1" dirty="0">
                <a:solidFill>
                  <a:schemeClr val="lt1"/>
                </a:solidFill>
              </a:rPr>
              <a:t> FFmpeg를 사용하기 위한 첫 단추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" sz="1600" b="1" dirty="0">
                <a:solidFill>
                  <a:schemeClr val="lt1"/>
                </a:solidFill>
              </a:rPr>
              <a:t>F</a:t>
            </a:r>
            <a:r>
              <a:rPr lang="en-US" altLang="ko" sz="1600" b="1" dirty="0">
                <a:solidFill>
                  <a:schemeClr val="lt1"/>
                </a:solidFill>
              </a:rPr>
              <a:t>F</a:t>
            </a:r>
            <a:r>
              <a:rPr lang="ko" sz="1600" b="1" dirty="0">
                <a:solidFill>
                  <a:schemeClr val="lt1"/>
                </a:solidFill>
              </a:rPr>
              <a:t>mpeg</a:t>
            </a:r>
            <a:r>
              <a:rPr lang="ko-KR" altLang="en-US" sz="1600" b="1" dirty="0">
                <a:solidFill>
                  <a:schemeClr val="lt1"/>
                </a:solidFill>
              </a:rPr>
              <a:t>와</a:t>
            </a:r>
            <a:r>
              <a:rPr lang="ko" sz="1600" b="1" dirty="0">
                <a:solidFill>
                  <a:schemeClr val="lt1"/>
                </a:solidFill>
              </a:rPr>
              <a:t> Golang를 사용하기 위한 패키지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" sz="1600" b="1" dirty="0">
                <a:solidFill>
                  <a:schemeClr val="lt1"/>
                </a:solidFill>
              </a:rPr>
              <a:t>webm </a:t>
            </a:r>
            <a:r>
              <a:rPr lang="ko" altLang="en-US" sz="1600" b="1" dirty="0">
                <a:solidFill>
                  <a:schemeClr val="lt1"/>
                </a:solidFill>
              </a:rPr>
              <a:t>에서</a:t>
            </a:r>
            <a:r>
              <a:rPr lang="ko-KR" altLang="en-US" sz="1600" b="1" dirty="0">
                <a:solidFill>
                  <a:schemeClr val="lt1"/>
                </a:solidFill>
              </a:rPr>
              <a:t> </a:t>
            </a:r>
            <a:r>
              <a:rPr lang="ko" sz="1600" b="1" dirty="0">
                <a:solidFill>
                  <a:schemeClr val="lt1"/>
                </a:solidFill>
              </a:rPr>
              <a:t>mp4</a:t>
            </a:r>
            <a:r>
              <a:rPr lang="en-US" altLang="ko" sz="1600" b="1" dirty="0">
                <a:solidFill>
                  <a:schemeClr val="lt1"/>
                </a:solidFill>
              </a:rPr>
              <a:t>(H.264</a:t>
            </a:r>
            <a:r>
              <a:rPr lang="en-US" altLang="ko-KR" sz="1600" b="1" dirty="0">
                <a:solidFill>
                  <a:schemeClr val="lt1"/>
                </a:solidFill>
              </a:rPr>
              <a:t>)</a:t>
            </a:r>
            <a:r>
              <a:rPr lang="ko" sz="1600" b="1" dirty="0">
                <a:solidFill>
                  <a:schemeClr val="lt1"/>
                </a:solidFill>
              </a:rPr>
              <a:t> 변환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" sz="1600" b="1" dirty="0">
                <a:solidFill>
                  <a:schemeClr val="lt1"/>
                </a:solidFill>
              </a:rPr>
              <a:t>들어가기 앞서서 HLS(HTTP Live Streaming)이란?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" sz="1600" b="1" dirty="0">
                <a:solidFill>
                  <a:schemeClr val="lt1"/>
                </a:solidFill>
              </a:rPr>
              <a:t>mp4 </a:t>
            </a:r>
            <a:r>
              <a:rPr lang="ko-KR" altLang="en-US" sz="1600" b="1" dirty="0">
                <a:solidFill>
                  <a:schemeClr val="lt1"/>
                </a:solidFill>
              </a:rPr>
              <a:t>에서</a:t>
            </a:r>
            <a:r>
              <a:rPr lang="ko" sz="1600" b="1" dirty="0">
                <a:solidFill>
                  <a:schemeClr val="lt1"/>
                </a:solidFill>
              </a:rPr>
              <a:t> HLS 변환</a:t>
            </a:r>
            <a:endParaRPr lang="en-US" altLang="ko" sz="1600" b="1" dirty="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" sz="1600" b="1" dirty="0">
                <a:solidFill>
                  <a:schemeClr val="lt1"/>
                </a:solidFill>
              </a:rPr>
              <a:t>AWS S3 Bucket</a:t>
            </a:r>
            <a:r>
              <a:rPr lang="en-US" altLang="ko" sz="1600" b="1" dirty="0">
                <a:solidFill>
                  <a:schemeClr val="lt1"/>
                </a:solidFill>
              </a:rPr>
              <a:t> Functions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" sz="1600" b="1" dirty="0">
                <a:solidFill>
                  <a:schemeClr val="lt1"/>
                </a:solidFill>
              </a:rPr>
              <a:t>New Bucket </a:t>
            </a:r>
            <a:endParaRPr lang="en-US" altLang="ko" sz="1600" b="1" dirty="0">
              <a:solidFill>
                <a:schemeClr val="lt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-US" sz="1600" b="1" dirty="0">
                <a:solidFill>
                  <a:schemeClr val="lt1"/>
                </a:solidFill>
              </a:rPr>
              <a:t>Upload Object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30200">
              <a:buClr>
                <a:schemeClr val="lt1"/>
              </a:buClr>
              <a:buSzPts val="1600"/>
              <a:buChar char="-"/>
            </a:pPr>
            <a:r>
              <a:rPr kumimoji="1" lang="en-US" altLang="ko-KR" sz="1600" b="1" dirty="0">
                <a:solidFill>
                  <a:schemeClr val="bg1"/>
                </a:solidFill>
              </a:rPr>
              <a:t>Bucket List</a:t>
            </a:r>
          </a:p>
          <a:p>
            <a:pPr marL="914400" lvl="1" indent="-330200">
              <a:buClr>
                <a:schemeClr val="lt1"/>
              </a:buClr>
              <a:buSzPts val="1600"/>
              <a:buChar char="-"/>
            </a:pPr>
            <a:r>
              <a:rPr kumimoji="1" lang="en-US" sz="1600" b="1" dirty="0">
                <a:solidFill>
                  <a:schemeClr val="bg1"/>
                </a:solidFill>
              </a:rPr>
              <a:t>Upload Object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0" y="4804800"/>
            <a:ext cx="4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lt1"/>
                </a:solidFill>
              </a:rPr>
              <a:t>2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7725" y="2873000"/>
            <a:ext cx="1790223" cy="179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b="1">
                <a:solidFill>
                  <a:schemeClr val="lt1"/>
                </a:solidFill>
              </a:rPr>
              <a:t>어떻게 변환 하는지? </a:t>
            </a:r>
            <a:r>
              <a:rPr lang="en-US" altLang="ko" b="1">
                <a:solidFill>
                  <a:schemeClr val="lt1"/>
                </a:solidFill>
              </a:rPr>
              <a:t>–</a:t>
            </a:r>
            <a:r>
              <a:rPr lang="ko" b="1">
                <a:solidFill>
                  <a:schemeClr val="lt1"/>
                </a:solidFill>
              </a:rPr>
              <a:t> HLS</a:t>
            </a:r>
            <a:r>
              <a:rPr lang="en-US" altLang="ko" b="1">
                <a:solidFill>
                  <a:schemeClr val="lt1"/>
                </a:solidFill>
              </a:rPr>
              <a:t> </a:t>
            </a:r>
            <a:r>
              <a:rPr lang="ko-KR" altLang="en-US" b="1">
                <a:solidFill>
                  <a:schemeClr val="lt1"/>
                </a:solidFill>
              </a:rPr>
              <a:t>변환 </a:t>
            </a:r>
            <a:r>
              <a:rPr lang="ko" b="1">
                <a:solidFill>
                  <a:schemeClr val="lt1"/>
                </a:solidFill>
              </a:rPr>
              <a:t>후 파일은 어떻게 생겼을까?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20</a:t>
            </a:fld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50" y="722175"/>
            <a:ext cx="3884795" cy="274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854" y="3820806"/>
            <a:ext cx="5806247" cy="844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783850" y="3605400"/>
            <a:ext cx="2139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Master File(m3u8)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195900" y="517375"/>
            <a:ext cx="7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783850" y="517375"/>
            <a:ext cx="3264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lt1"/>
                </a:solidFill>
              </a:rPr>
              <a:t>Representation Index File</a:t>
            </a:r>
            <a:endParaRPr sz="1300" b="1">
              <a:solidFill>
                <a:schemeClr val="lt1"/>
              </a:solidFill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75" y="517375"/>
            <a:ext cx="601050" cy="431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4771570" y="717475"/>
            <a:ext cx="277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lt1"/>
                </a:solidFill>
              </a:rPr>
              <a:t>11초 단위로 쪼갠 TS 목록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1570" y="1117675"/>
            <a:ext cx="4170554" cy="210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어떻게 변환 하는지? </a:t>
            </a:r>
            <a:r>
              <a:rPr lang="en-US" altLang="ko" b="1">
                <a:solidFill>
                  <a:schemeClr val="lt1"/>
                </a:solidFill>
              </a:rPr>
              <a:t>–</a:t>
            </a:r>
            <a:r>
              <a:rPr lang="ko" b="1">
                <a:solidFill>
                  <a:schemeClr val="lt1"/>
                </a:solidFill>
              </a:rPr>
              <a:t> </a:t>
            </a:r>
            <a:r>
              <a:rPr lang="ko" altLang="en-US" b="1">
                <a:solidFill>
                  <a:schemeClr val="lt1"/>
                </a:solidFill>
              </a:rPr>
              <a:t>변환이</a:t>
            </a:r>
            <a:r>
              <a:rPr lang="ko-KR" altLang="en-US" b="1">
                <a:solidFill>
                  <a:schemeClr val="lt1"/>
                </a:solidFill>
              </a:rPr>
              <a:t> 완료된 모습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21</a:t>
            </a:fld>
            <a:endParaRPr b="1">
              <a:solidFill>
                <a:schemeClr val="bg1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0" y="572700"/>
            <a:ext cx="6692524" cy="20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50" y="2766325"/>
            <a:ext cx="42100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145374" y="3495899"/>
            <a:ext cx="887578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업로드도 동시에 진행합니다. 하지만 변환이 바로 되고 바로 업로드 되지 않습니다.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변환이 우선적으로 되며, 업로드는 변환 이후로도 오브젝트의 현황에 따라서 업로드 시간이 달라집니다.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3196200" y="1048175"/>
            <a:ext cx="34983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145450" y="1195400"/>
            <a:ext cx="49176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2399800" y="1620900"/>
            <a:ext cx="42948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116250" y="1782000"/>
            <a:ext cx="50340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3196200" y="2046400"/>
            <a:ext cx="34983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145450" y="2193625"/>
            <a:ext cx="49176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2424300" y="608800"/>
            <a:ext cx="42948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145450" y="769900"/>
            <a:ext cx="5004900" cy="1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고려 해야할 문제 - 성능의 문제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8" name="Google Shape;2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22</a:t>
            </a:fld>
            <a:endParaRPr b="1" dirty="0">
              <a:solidFill>
                <a:schemeClr val="bg1"/>
              </a:solidFill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00" y="619888"/>
            <a:ext cx="1861626" cy="39037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2284425" y="1124288"/>
            <a:ext cx="66108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lt1"/>
                </a:solidFill>
              </a:rPr>
              <a:t>중복 프레임 제거 이후 FFmpeg를 이용하여서 HLS로 변환하다 보니 다소의 변환 시간이 소요될 수 있습니다.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lt1"/>
                </a:solidFill>
              </a:rPr>
              <a:t>영상 크기에 따라 다르지만 원본 영상이 3시간이고 중복 프레임을 제거하게 되면 1시간 30분 정도로 줄어들게 되는데 이런 영상을 HLS로 변환하는 경우 약 15~30분 정도 걸리게 됩니다.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lt1"/>
                </a:solidFill>
              </a:rPr>
              <a:t>만약, 클라우드 시스템을 사용하게 된다면!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</a:rPr>
              <a:t>성능이 충분하지 않다면 영상 변환에 대한 처리 시간이 다소 걸릴 수 있습니다</a:t>
            </a:r>
            <a:r>
              <a:rPr lang="en-US" altLang="ko" dirty="0">
                <a:solidFill>
                  <a:schemeClr val="lt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또한 처리함에 있어서 원본의 영상 크기가 많다면 </a:t>
            </a:r>
            <a:r>
              <a:rPr lang="en-US" altLang="ko-KR" dirty="0">
                <a:solidFill>
                  <a:schemeClr val="lt1"/>
                </a:solidFill>
              </a:rPr>
              <a:t>VM</a:t>
            </a:r>
            <a:r>
              <a:rPr lang="ko-KR" altLang="en-US" dirty="0">
                <a:solidFill>
                  <a:schemeClr val="lt1"/>
                </a:solidFill>
              </a:rPr>
              <a:t> 자체의 용량이 커야 하며</a:t>
            </a:r>
            <a:r>
              <a:rPr lang="en-US" altLang="ko-KR" dirty="0">
                <a:solidFill>
                  <a:schemeClr val="lt1"/>
                </a:solidFill>
              </a:rPr>
              <a:t>,</a:t>
            </a:r>
            <a:r>
              <a:rPr lang="ko-KR" altLang="en-US" dirty="0">
                <a:solidFill>
                  <a:schemeClr val="lt1"/>
                </a:solidFill>
              </a:rPr>
              <a:t> </a:t>
            </a:r>
            <a:endParaRPr lang="en-US" altLang="ko-KR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성능도 좋아합니다</a:t>
            </a:r>
            <a:r>
              <a:rPr lang="en-US" altLang="ko-KR" dirty="0">
                <a:solidFill>
                  <a:schemeClr val="lt1"/>
                </a:solidFill>
              </a:rPr>
              <a:t>.</a:t>
            </a:r>
            <a:endParaRPr lang="en-US" altLang="ko" dirty="0">
              <a:solidFill>
                <a:schemeClr val="lt1"/>
              </a:solidFill>
            </a:endParaRPr>
          </a:p>
        </p:txBody>
      </p:sp>
      <p:sp>
        <p:nvSpPr>
          <p:cNvPr id="213" name="Google Shape;213;p27"/>
          <p:cNvSpPr txBox="1"/>
          <p:nvPr/>
        </p:nvSpPr>
        <p:spPr>
          <a:xfrm rot="-1200642">
            <a:off x="132588" y="527618"/>
            <a:ext cx="1117782" cy="36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맥북: 살려줘…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579BEC-B36D-BA4F-929C-FB6BD0A84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425" y="654365"/>
            <a:ext cx="1514740" cy="4227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AE84-5D1B-B147-9734-67739189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84" y="1894723"/>
            <a:ext cx="8520600" cy="994351"/>
          </a:xfrm>
        </p:spPr>
        <p:txBody>
          <a:bodyPr>
            <a:normAutofit fontScale="90000"/>
          </a:bodyPr>
          <a:lstStyle/>
          <a:p>
            <a:pPr algn="l"/>
            <a:r>
              <a:rPr lang="en-KR" b="1" dirty="0">
                <a:solidFill>
                  <a:schemeClr val="bg1"/>
                </a:solidFill>
              </a:rPr>
              <a:t>AWS S3</a:t>
            </a:r>
            <a:r>
              <a:rPr lang="ko-KR" altLang="en-US" b="1" dirty="0">
                <a:solidFill>
                  <a:schemeClr val="bg1"/>
                </a:solidFill>
              </a:rPr>
              <a:t>과 </a:t>
            </a:r>
            <a:r>
              <a:rPr lang="en-US" altLang="ko-KR" b="1" dirty="0">
                <a:solidFill>
                  <a:schemeClr val="bg1"/>
                </a:solidFill>
              </a:rPr>
              <a:t>Go</a:t>
            </a:r>
            <a:r>
              <a:rPr lang="ko-KR" altLang="en-US" b="1" dirty="0">
                <a:solidFill>
                  <a:schemeClr val="bg1"/>
                </a:solidFill>
              </a:rPr>
              <a:t>언어 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함께 사용해 보기</a:t>
            </a:r>
            <a:r>
              <a:rPr lang="en-US" altLang="ko-KR" b="1" dirty="0">
                <a:solidFill>
                  <a:schemeClr val="bg1"/>
                </a:solidFill>
              </a:rPr>
              <a:t>!</a:t>
            </a:r>
            <a:endParaRPr lang="en-KR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1A100F-357D-F34D-997D-83A648C2A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 smtClean="0">
                <a:solidFill>
                  <a:schemeClr val="bg1"/>
                </a:solidFill>
              </a:rPr>
              <a:t>23</a:t>
            </a:fld>
            <a:endParaRPr lang="ko" altLang="en-US" b="1" dirty="0">
              <a:solidFill>
                <a:schemeClr val="bg1"/>
              </a:solidFill>
            </a:endParaRPr>
          </a:p>
        </p:txBody>
      </p:sp>
      <p:sp>
        <p:nvSpPr>
          <p:cNvPr id="4" name="Google Shape;135;p21">
            <a:extLst>
              <a:ext uri="{FF2B5EF4-FFF2-40B4-BE49-F238E27FC236}">
                <a16:creationId xmlns:a16="http://schemas.microsoft.com/office/drawing/2014/main" id="{19E720B4-1DF7-774E-86B4-8D3B64F656B9}"/>
              </a:ext>
            </a:extLst>
          </p:cNvPr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087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1800-070F-9546-8E22-669ED16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55"/>
            <a:ext cx="9144000" cy="523220"/>
          </a:xfrm>
        </p:spPr>
        <p:txBody>
          <a:bodyPr>
            <a:no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</a:rPr>
              <a:t>Golang AWS</a:t>
            </a:r>
            <a:r>
              <a:rPr kumimoji="1" lang="ko-KR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</a:rPr>
              <a:t>SDK Installation</a:t>
            </a:r>
            <a:r>
              <a:rPr kumimoji="1" lang="ko-KR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</a:rPr>
              <a:t>&amp;</a:t>
            </a:r>
            <a:r>
              <a:rPr kumimoji="1" lang="ko-KR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</a:rPr>
              <a:t>Set UP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E1E4D-0600-224E-8554-1792DA72B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 smtClean="0">
                <a:solidFill>
                  <a:schemeClr val="bg1"/>
                </a:solidFill>
              </a:rPr>
              <a:t>24</a:t>
            </a:fld>
            <a:endParaRPr lang="ko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5B2F-C2E7-2641-83E8-7AB8E33941C3}"/>
              </a:ext>
            </a:extLst>
          </p:cNvPr>
          <p:cNvSpPr txBox="1"/>
          <p:nvPr/>
        </p:nvSpPr>
        <p:spPr>
          <a:xfrm>
            <a:off x="80288" y="538535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go mod </a:t>
            </a:r>
            <a:r>
              <a:rPr lang="en-US" altLang="ko-Kore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ore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ore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github.com</a:t>
            </a:r>
            <a:r>
              <a:rPr lang="en-US" altLang="ko-Kore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/dev-</a:t>
            </a:r>
            <a:r>
              <a:rPr lang="en-US" altLang="ko-Kore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hyunsang</a:t>
            </a:r>
            <a:r>
              <a:rPr lang="en-US" altLang="ko-Kore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/hello-golang-aws-s3</a:t>
            </a:r>
          </a:p>
          <a:p>
            <a:r>
              <a:rPr lang="en-US" altLang="ko-Kore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go get </a:t>
            </a:r>
            <a:r>
              <a:rPr lang="en-US" altLang="ko-Kore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github.com</a:t>
            </a:r>
            <a:r>
              <a:rPr lang="en-US" altLang="ko-Kore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ore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aws</a:t>
            </a:r>
            <a:r>
              <a:rPr lang="en-US" altLang="ko-Kore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/aws-sdk-go-v2 </a:t>
            </a:r>
          </a:p>
          <a:p>
            <a:r>
              <a:rPr lang="en-US" altLang="ko-Kore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go get </a:t>
            </a:r>
            <a:r>
              <a:rPr lang="en-US" altLang="ko-Kore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github.com</a:t>
            </a:r>
            <a:r>
              <a:rPr lang="en-US" altLang="ko-Kore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ore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aws</a:t>
            </a:r>
            <a:r>
              <a:rPr lang="en-US" altLang="ko-Kore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/aws-sdk-go-v2/config</a:t>
            </a:r>
          </a:p>
          <a:p>
            <a:r>
              <a:rPr lang="en-US" altLang="ko-Kore-KR" dirty="0">
                <a:solidFill>
                  <a:schemeClr val="bg1"/>
                </a:solidFill>
              </a:rPr>
              <a:t>go get </a:t>
            </a:r>
            <a:r>
              <a:rPr lang="en-US" altLang="ko-Kore-KR" dirty="0" err="1">
                <a:solidFill>
                  <a:schemeClr val="bg1"/>
                </a:solidFill>
              </a:rPr>
              <a:t>github.com</a:t>
            </a:r>
            <a:r>
              <a:rPr lang="en-US" altLang="ko-Kore-KR" dirty="0">
                <a:solidFill>
                  <a:schemeClr val="bg1"/>
                </a:solidFill>
              </a:rPr>
              <a:t>/</a:t>
            </a:r>
            <a:r>
              <a:rPr lang="en-US" altLang="ko-Kore-KR" dirty="0" err="1">
                <a:solidFill>
                  <a:schemeClr val="bg1"/>
                </a:solidFill>
              </a:rPr>
              <a:t>aws</a:t>
            </a:r>
            <a:r>
              <a:rPr lang="en-US" altLang="ko-Kore-KR" dirty="0">
                <a:solidFill>
                  <a:schemeClr val="bg1"/>
                </a:solidFill>
              </a:rPr>
              <a:t>/aws-sdk-go-v2/service/s3 </a:t>
            </a:r>
            <a:endParaRPr kumimoji="1" lang="ko-Kore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2497FA6-3EF6-CA4E-B526-456C5A03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" y="1537290"/>
            <a:ext cx="4832644" cy="2965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0AC6CE-868C-E043-B542-28515298C57E}"/>
              </a:ext>
            </a:extLst>
          </p:cNvPr>
          <p:cNvSpPr txBox="1"/>
          <p:nvPr/>
        </p:nvSpPr>
        <p:spPr>
          <a:xfrm>
            <a:off x="4912933" y="1537290"/>
            <a:ext cx="41507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SDK</a:t>
            </a:r>
            <a:r>
              <a:rPr kumimoji="1" lang="ko-Kore-KR" altLang="en-US" dirty="0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사용하기 위해서는</a:t>
            </a:r>
            <a:r>
              <a:rPr kumimoji="1" lang="en-US" altLang="ko-KR" dirty="0">
                <a:solidFill>
                  <a:schemeClr val="bg1"/>
                </a:solidFill>
              </a:rPr>
              <a:t> AWS </a:t>
            </a:r>
            <a:r>
              <a:rPr kumimoji="1" lang="ko-KR" altLang="en-US" dirty="0">
                <a:solidFill>
                  <a:schemeClr val="bg1"/>
                </a:solidFill>
              </a:rPr>
              <a:t>보안 자격 증명에서 </a:t>
            </a:r>
            <a:r>
              <a:rPr kumimoji="1" lang="en-US" altLang="ko-KR" b="1" dirty="0">
                <a:solidFill>
                  <a:schemeClr val="bg1"/>
                </a:solidFill>
              </a:rPr>
              <a:t>“CLI, SDK </a:t>
            </a:r>
            <a:r>
              <a:rPr kumimoji="1" lang="ko-KR" altLang="en-US" b="1" dirty="0">
                <a:solidFill>
                  <a:schemeClr val="bg1"/>
                </a:solidFill>
              </a:rPr>
              <a:t>및 </a:t>
            </a:r>
            <a:r>
              <a:rPr kumimoji="1" lang="en-US" altLang="ko-KR" b="1" dirty="0">
                <a:solidFill>
                  <a:schemeClr val="bg1"/>
                </a:solidFill>
              </a:rPr>
              <a:t>API</a:t>
            </a:r>
            <a:r>
              <a:rPr kumimoji="1" lang="ko-KR" altLang="en-US" b="1" dirty="0">
                <a:solidFill>
                  <a:schemeClr val="bg1"/>
                </a:solidFill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</a:rPr>
              <a:t>엑세스를</a:t>
            </a:r>
            <a:r>
              <a:rPr kumimoji="1" lang="ko-KR" altLang="en-US" b="1" dirty="0">
                <a:solidFill>
                  <a:schemeClr val="bg1"/>
                </a:solidFill>
              </a:rPr>
              <a:t> 위한 </a:t>
            </a:r>
            <a:r>
              <a:rPr kumimoji="1" lang="ko-KR" altLang="en-US" b="1" dirty="0" err="1">
                <a:solidFill>
                  <a:schemeClr val="bg1"/>
                </a:solidFill>
              </a:rPr>
              <a:t>엑세스</a:t>
            </a:r>
            <a:r>
              <a:rPr kumimoji="1" lang="ko-KR" altLang="en-US" b="1" dirty="0">
                <a:solidFill>
                  <a:schemeClr val="bg1"/>
                </a:solidFill>
              </a:rPr>
              <a:t> 키</a:t>
            </a:r>
            <a:r>
              <a:rPr kumimoji="1" lang="en-US" altLang="ko-KR" b="1" dirty="0">
                <a:solidFill>
                  <a:schemeClr val="bg1"/>
                </a:solidFill>
              </a:rPr>
              <a:t>”</a:t>
            </a:r>
            <a:r>
              <a:rPr kumimoji="1" lang="ko-KR" altLang="en-US" dirty="0">
                <a:solidFill>
                  <a:schemeClr val="bg1"/>
                </a:solidFill>
              </a:rPr>
              <a:t>에서 </a:t>
            </a:r>
            <a:r>
              <a:rPr kumimoji="1" lang="en-US" altLang="ko-KR" b="1" dirty="0">
                <a:solidFill>
                  <a:schemeClr val="bg1"/>
                </a:solidFill>
              </a:rPr>
              <a:t>“</a:t>
            </a:r>
            <a:r>
              <a:rPr kumimoji="1" lang="ko-KR" altLang="en-US" b="1" dirty="0">
                <a:solidFill>
                  <a:schemeClr val="bg1"/>
                </a:solidFill>
              </a:rPr>
              <a:t>액세스 키 만들기</a:t>
            </a:r>
            <a:r>
              <a:rPr kumimoji="1" lang="en-US" altLang="ko-KR" b="1" dirty="0">
                <a:solidFill>
                  <a:schemeClr val="bg1"/>
                </a:solidFill>
              </a:rPr>
              <a:t>”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이용하여서 코드에서 </a:t>
            </a:r>
            <a:r>
              <a:rPr kumimoji="1" lang="en-US" altLang="ko-KR" dirty="0">
                <a:solidFill>
                  <a:schemeClr val="bg1"/>
                </a:solidFill>
              </a:rPr>
              <a:t>AWS</a:t>
            </a:r>
            <a:r>
              <a:rPr kumimoji="1" lang="ko-KR" altLang="en-US" dirty="0">
                <a:solidFill>
                  <a:schemeClr val="bg1"/>
                </a:solidFill>
              </a:rPr>
              <a:t>에 접근할 있도록 하였습니다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Google Shape;211;p27">
            <a:extLst>
              <a:ext uri="{FF2B5EF4-FFF2-40B4-BE49-F238E27FC236}">
                <a16:creationId xmlns:a16="http://schemas.microsoft.com/office/drawing/2014/main" id="{E0C4A3A6-AD5C-8F47-9935-4B09A6A46F8E}"/>
              </a:ext>
            </a:extLst>
          </p:cNvPr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28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1800-070F-9546-8E22-669ED16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54"/>
            <a:ext cx="9144000" cy="609869"/>
          </a:xfrm>
        </p:spPr>
        <p:txBody>
          <a:bodyPr>
            <a:no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</a:rPr>
              <a:t>AWS</a:t>
            </a:r>
            <a:r>
              <a:rPr kumimoji="1" lang="ko-KR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</a:rPr>
              <a:t>S3 New Bucket at Golang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E1E4D-0600-224E-8554-1792DA72B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 smtClean="0">
                <a:solidFill>
                  <a:schemeClr val="bg1"/>
                </a:solidFill>
              </a:rPr>
              <a:t>25</a:t>
            </a:fld>
            <a:endParaRPr lang="ko" altLang="en-US" b="1" dirty="0">
              <a:solidFill>
                <a:schemeClr val="bg1"/>
              </a:solidFill>
            </a:endParaRPr>
          </a:p>
        </p:txBody>
      </p:sp>
      <p:sp>
        <p:nvSpPr>
          <p:cNvPr id="9" name="Google Shape;211;p27">
            <a:extLst>
              <a:ext uri="{FF2B5EF4-FFF2-40B4-BE49-F238E27FC236}">
                <a16:creationId xmlns:a16="http://schemas.microsoft.com/office/drawing/2014/main" id="{486964E5-C942-5C49-8286-9285DF76084E}"/>
              </a:ext>
            </a:extLst>
          </p:cNvPr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2A784-8731-D548-A85A-70D7C4B43A6D}"/>
              </a:ext>
            </a:extLst>
          </p:cNvPr>
          <p:cNvSpPr txBox="1"/>
          <p:nvPr/>
        </p:nvSpPr>
        <p:spPr>
          <a:xfrm>
            <a:off x="306247" y="3130984"/>
            <a:ext cx="85315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en-US" altLang="ko-KR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config.SetS3ConfigByKey()</a:t>
            </a:r>
            <a:r>
              <a:rPr kumimoji="1" lang="ko-KR" altLang="en-US" dirty="0">
                <a:solidFill>
                  <a:schemeClr val="bg1"/>
                </a:solidFill>
                <a:latin typeface="+mn-lt"/>
                <a:ea typeface="+mn-ea"/>
              </a:rPr>
              <a:t>의 경우 </a:t>
            </a:r>
            <a:r>
              <a:rPr kumimoji="1" lang="en-US" altLang="ko-KR" dirty="0">
                <a:solidFill>
                  <a:schemeClr val="bg1"/>
                </a:solidFill>
                <a:latin typeface="+mn-lt"/>
                <a:ea typeface="+mn-ea"/>
              </a:rPr>
              <a:t>AWS S3</a:t>
            </a:r>
            <a:r>
              <a:rPr kumimoji="1" lang="ko-KR" altLang="en-US" dirty="0">
                <a:solidFill>
                  <a:schemeClr val="bg1"/>
                </a:solidFill>
                <a:latin typeface="+mn-lt"/>
                <a:ea typeface="+mn-ea"/>
              </a:rPr>
              <a:t> 접근할 수 있는 </a:t>
            </a:r>
            <a:r>
              <a:rPr kumimoji="1" lang="en-US" altLang="ko-KR" dirty="0">
                <a:solidFill>
                  <a:schemeClr val="bg1"/>
                </a:solidFill>
                <a:latin typeface="+mn-lt"/>
                <a:ea typeface="+mn-ea"/>
              </a:rPr>
              <a:t>AWS </a:t>
            </a:r>
            <a:r>
              <a:rPr kumimoji="1" lang="ko-KR" altLang="en-US" dirty="0">
                <a:solidFill>
                  <a:schemeClr val="bg1"/>
                </a:solidFill>
                <a:latin typeface="+mn-lt"/>
                <a:ea typeface="+mn-ea"/>
              </a:rPr>
              <a:t>액세스 키를 가져오는 함수입니다</a:t>
            </a:r>
            <a:r>
              <a:rPr kumimoji="1" lang="en-US" altLang="ko-KR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en-US" altLang="ko-KR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awsKey.S3Client.CreateBucket()</a:t>
            </a:r>
            <a:r>
              <a:rPr kumimoji="1" lang="ko-KR" altLang="en-US" dirty="0">
                <a:solidFill>
                  <a:schemeClr val="bg1"/>
                </a:solidFill>
                <a:latin typeface="+mn-lt"/>
                <a:ea typeface="D2Coding" panose="020B0609020101020101" pitchFamily="49" charset="-127"/>
              </a:rPr>
              <a:t>의 경우 새로운 </a:t>
            </a:r>
            <a:r>
              <a:rPr kumimoji="1" lang="ko-KR" altLang="en-US" dirty="0" err="1">
                <a:solidFill>
                  <a:schemeClr val="bg1"/>
                </a:solidFill>
                <a:latin typeface="+mn-lt"/>
                <a:ea typeface="D2Coding" panose="020B0609020101020101" pitchFamily="49" charset="-127"/>
              </a:rPr>
              <a:t>버킷을</a:t>
            </a:r>
            <a:r>
              <a:rPr kumimoji="1" lang="ko-KR" altLang="en-US" dirty="0">
                <a:solidFill>
                  <a:schemeClr val="bg1"/>
                </a:solidFill>
                <a:latin typeface="+mn-lt"/>
                <a:ea typeface="D2Coding" panose="020B0609020101020101" pitchFamily="49" charset="-127"/>
              </a:rPr>
              <a:t> 만들 수 있도록 합니다</a:t>
            </a:r>
            <a:r>
              <a:rPr kumimoji="1" lang="en-US" altLang="ko-KR" dirty="0">
                <a:solidFill>
                  <a:schemeClr val="bg1"/>
                </a:solidFill>
                <a:latin typeface="+mn-lt"/>
                <a:ea typeface="D2Coding" panose="020B0609020101020101" pitchFamily="49" charset="-127"/>
              </a:rPr>
              <a:t>.	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Bucket:</a:t>
            </a:r>
            <a:r>
              <a:rPr kumimoji="1"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&amp;bucketName</a:t>
            </a:r>
            <a:r>
              <a:rPr kumimoji="1" lang="ko-KR" altLang="en-US" dirty="0">
                <a:solidFill>
                  <a:schemeClr val="bg1"/>
                </a:solidFill>
                <a:latin typeface="+mn-lt"/>
                <a:ea typeface="D2Coding" panose="020B0609020101020101" pitchFamily="49" charset="-127"/>
              </a:rPr>
              <a:t>는 버킷의 이름을 입력하여 만들 수 있도록 합니다</a:t>
            </a:r>
            <a:r>
              <a:rPr kumimoji="1" lang="en-US" altLang="ko-KR" dirty="0">
                <a:solidFill>
                  <a:schemeClr val="bg1"/>
                </a:solidFill>
                <a:latin typeface="+mn-lt"/>
                <a:ea typeface="D2Coding" panose="020B0609020101020101" pitchFamily="49" charset="-127"/>
              </a:rPr>
              <a:t>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LocationConstraint: types.BucketLocationConstraint()</a:t>
            </a:r>
            <a:r>
              <a:rPr kumimoji="1" lang="ko-KR" altLang="en-US" dirty="0">
                <a:solidFill>
                  <a:schemeClr val="bg1"/>
                </a:solidFill>
                <a:latin typeface="+mn-lt"/>
                <a:ea typeface="D2Coding" panose="020B0609020101020101" pitchFamily="49" charset="-127"/>
              </a:rPr>
              <a:t>의 경우 리전을 선택할 수 있습니다</a:t>
            </a:r>
            <a:r>
              <a:rPr kumimoji="1" lang="en-US" altLang="ko-KR" dirty="0">
                <a:solidFill>
                  <a:schemeClr val="bg1"/>
                </a:solidFill>
                <a:latin typeface="+mn-lt"/>
                <a:ea typeface="D2Coding" panose="020B0609020101020101" pitchFamily="49" charset="-127"/>
              </a:rPr>
              <a:t>.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295D3A0-7EE3-EB48-BE2F-0F428706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52" y="694667"/>
            <a:ext cx="6890895" cy="234954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68E48AA-90DF-1440-ADAA-FC3A8A35CE89}"/>
              </a:ext>
            </a:extLst>
          </p:cNvPr>
          <p:cNvSpPr/>
          <p:nvPr/>
        </p:nvSpPr>
        <p:spPr>
          <a:xfrm>
            <a:off x="1215759" y="1100191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C3619DC-A505-054F-8FA8-C176CBE510BB}"/>
              </a:ext>
            </a:extLst>
          </p:cNvPr>
          <p:cNvSpPr/>
          <p:nvPr/>
        </p:nvSpPr>
        <p:spPr>
          <a:xfrm>
            <a:off x="1215759" y="1450593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2</a:t>
            </a:r>
            <a:endParaRPr kumimoji="1" lang="ko-Kore-KR" altLang="en-US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4187C07-F7FD-1042-BABE-2ABC3112AB77}"/>
              </a:ext>
            </a:extLst>
          </p:cNvPr>
          <p:cNvSpPr/>
          <p:nvPr/>
        </p:nvSpPr>
        <p:spPr>
          <a:xfrm>
            <a:off x="1798749" y="1975512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4</a:t>
            </a:r>
            <a:endParaRPr kumimoji="1" lang="ko-Kore-KR" altLang="en-US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B70DAC-602C-4444-B57B-643D06DAD2E7}"/>
              </a:ext>
            </a:extLst>
          </p:cNvPr>
          <p:cNvSpPr/>
          <p:nvPr/>
        </p:nvSpPr>
        <p:spPr>
          <a:xfrm>
            <a:off x="1509451" y="1642966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3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4941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1800-070F-9546-8E22-669ED16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54"/>
            <a:ext cx="9144000" cy="609869"/>
          </a:xfrm>
        </p:spPr>
        <p:txBody>
          <a:bodyPr>
            <a:no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Upload Object at Golang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E1E4D-0600-224E-8554-1792DA72B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 smtClean="0">
                <a:solidFill>
                  <a:schemeClr val="bg1"/>
                </a:solidFill>
              </a:rPr>
              <a:t>26</a:t>
            </a:fld>
            <a:endParaRPr lang="ko" altLang="en-US" b="1" dirty="0">
              <a:solidFill>
                <a:schemeClr val="bg1"/>
              </a:solidFill>
            </a:endParaRPr>
          </a:p>
        </p:txBody>
      </p:sp>
      <p:sp>
        <p:nvSpPr>
          <p:cNvPr id="9" name="Google Shape;211;p27">
            <a:extLst>
              <a:ext uri="{FF2B5EF4-FFF2-40B4-BE49-F238E27FC236}">
                <a16:creationId xmlns:a16="http://schemas.microsoft.com/office/drawing/2014/main" id="{486964E5-C942-5C49-8286-9285DF76084E}"/>
              </a:ext>
            </a:extLst>
          </p:cNvPr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B73D0BD-50FF-FC41-8C41-CD8D3459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72" y="620723"/>
            <a:ext cx="6243656" cy="28854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CC9306-4627-7240-995A-BEFFB4B0EDFC}"/>
              </a:ext>
            </a:extLst>
          </p:cNvPr>
          <p:cNvSpPr/>
          <p:nvPr/>
        </p:nvSpPr>
        <p:spPr>
          <a:xfrm>
            <a:off x="2398029" y="805399"/>
            <a:ext cx="3124705" cy="145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68EE785-2D13-4140-A116-BE5FC2F4BC68}"/>
              </a:ext>
            </a:extLst>
          </p:cNvPr>
          <p:cNvSpPr/>
          <p:nvPr/>
        </p:nvSpPr>
        <p:spPr>
          <a:xfrm>
            <a:off x="1500374" y="1366638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934D88-6D30-754B-A746-A8742286DA20}"/>
              </a:ext>
            </a:extLst>
          </p:cNvPr>
          <p:cNvSpPr/>
          <p:nvPr/>
        </p:nvSpPr>
        <p:spPr>
          <a:xfrm>
            <a:off x="1500374" y="2767471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AC8D6-6B03-E848-992B-1544D6A201B6}"/>
              </a:ext>
            </a:extLst>
          </p:cNvPr>
          <p:cNvSpPr txBox="1"/>
          <p:nvPr/>
        </p:nvSpPr>
        <p:spPr>
          <a:xfrm>
            <a:off x="808426" y="3627329"/>
            <a:ext cx="7527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>
                <a:solidFill>
                  <a:schemeClr val="bg1"/>
                </a:solidFill>
              </a:rPr>
              <a:t>정확한</a:t>
            </a:r>
            <a:r>
              <a:rPr kumimoji="1" lang="ko-KR" altLang="en-US" b="1">
                <a:solidFill>
                  <a:schemeClr val="bg1"/>
                </a:solidFill>
              </a:rPr>
              <a:t> 파일을 업로드하기 위해서는 </a:t>
            </a:r>
            <a:r>
              <a:rPr kumimoji="1" lang="en-US" altLang="ko-KR" b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io.Reader</a:t>
            </a:r>
            <a:r>
              <a:rPr kumimoji="1" lang="ko-KR" altLang="en-US" b="1">
                <a:solidFill>
                  <a:schemeClr val="bg1"/>
                </a:solidFill>
              </a:rPr>
              <a:t>를 사용해서 업로드하게 됩니다</a:t>
            </a:r>
            <a:r>
              <a:rPr kumimoji="1" lang="en-US" altLang="ko-KR" b="1">
                <a:solidFill>
                  <a:schemeClr val="bg1"/>
                </a:solidFill>
              </a:rPr>
              <a:t>.</a:t>
            </a:r>
            <a:r>
              <a:rPr kumimoji="1" lang="ko-KR" altLang="en-US" b="1">
                <a:solidFill>
                  <a:schemeClr val="bg1"/>
                </a:solidFill>
              </a:rPr>
              <a:t> </a:t>
            </a:r>
            <a:endParaRPr kumimoji="1" lang="en-US" altLang="ko-KR" b="1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&amp;s3.PutObjectInput{}</a:t>
            </a:r>
            <a:r>
              <a:rPr kumimoji="1" lang="ko-KR" altLang="en-US">
                <a:solidFill>
                  <a:schemeClr val="bg1"/>
                </a:solidFill>
              </a:rPr>
              <a:t>에서 업로드할 객체에 대한 정보를 입력합니다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ko-KR" altLang="en-US">
                <a:solidFill>
                  <a:schemeClr val="bg1"/>
                </a:solidFill>
              </a:rPr>
              <a:t>업로드가 완료 되게 되면 업로드된 위치</a:t>
            </a:r>
            <a:r>
              <a:rPr kumimoji="1" lang="en-US" altLang="ko-KR">
                <a:solidFill>
                  <a:schemeClr val="bg1"/>
                </a:solidFill>
              </a:rPr>
              <a:t>(URL)</a:t>
            </a:r>
            <a:r>
              <a:rPr kumimoji="1" lang="ko-KR" altLang="en-US">
                <a:solidFill>
                  <a:schemeClr val="bg1"/>
                </a:solidFill>
              </a:rPr>
              <a:t>과 완료 되었다는 문구를 출력하게 됩니다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1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1800-070F-9546-8E22-669ED16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54"/>
            <a:ext cx="9144000" cy="609869"/>
          </a:xfrm>
        </p:spPr>
        <p:txBody>
          <a:bodyPr>
            <a:no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Upload Object at Golang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E1E4D-0600-224E-8554-1792DA72B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 smtClean="0">
                <a:solidFill>
                  <a:schemeClr val="bg1"/>
                </a:solidFill>
              </a:rPr>
              <a:t>27</a:t>
            </a:fld>
            <a:endParaRPr lang="ko" altLang="en-US" b="1" dirty="0">
              <a:solidFill>
                <a:schemeClr val="bg1"/>
              </a:solidFill>
            </a:endParaRPr>
          </a:p>
        </p:txBody>
      </p:sp>
      <p:sp>
        <p:nvSpPr>
          <p:cNvPr id="9" name="Google Shape;211;p27">
            <a:extLst>
              <a:ext uri="{FF2B5EF4-FFF2-40B4-BE49-F238E27FC236}">
                <a16:creationId xmlns:a16="http://schemas.microsoft.com/office/drawing/2014/main" id="{486964E5-C942-5C49-8286-9285DF76084E}"/>
              </a:ext>
            </a:extLst>
          </p:cNvPr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  <p:pic>
        <p:nvPicPr>
          <p:cNvPr id="16" name="그림 15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369EA4A0-EB56-D148-AD19-8655A5BF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2" y="620723"/>
            <a:ext cx="7984915" cy="187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5B1313-33C1-434C-90F9-4622CDB1D3C6}"/>
              </a:ext>
            </a:extLst>
          </p:cNvPr>
          <p:cNvSpPr txBox="1"/>
          <p:nvPr/>
        </p:nvSpPr>
        <p:spPr>
          <a:xfrm>
            <a:off x="92642" y="2571750"/>
            <a:ext cx="6123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>
                <a:solidFill>
                  <a:schemeClr val="bg1"/>
                </a:solidFill>
              </a:rPr>
              <a:t>그럼</a:t>
            </a:r>
            <a:r>
              <a:rPr kumimoji="1" lang="ko-KR" altLang="en-US" b="1">
                <a:solidFill>
                  <a:schemeClr val="bg1"/>
                </a:solidFill>
              </a:rPr>
              <a:t> 어떻게 응용할 수 있을까요</a:t>
            </a:r>
            <a:r>
              <a:rPr kumimoji="1" lang="en-US" altLang="ko-KR" b="1">
                <a:solidFill>
                  <a:schemeClr val="bg1"/>
                </a:solidFill>
              </a:rPr>
              <a:t>?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kumimoji="1" lang="en-US" altLang="ko-KR" b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os.Open()</a:t>
            </a:r>
            <a:r>
              <a:rPr kumimoji="1" lang="ko-KR" altLang="en-US" b="1">
                <a:solidFill>
                  <a:schemeClr val="bg1"/>
                </a:solidFill>
              </a:rPr>
              <a:t>를 이용하여 파일을 여는 방식을 사용하였습니다</a:t>
            </a:r>
            <a:r>
              <a:rPr kumimoji="1" lang="en-US" altLang="ko-KR" b="1">
                <a:solidFill>
                  <a:schemeClr val="bg1"/>
                </a:solidFill>
              </a:rPr>
              <a:t>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kumimoji="1" lang="en-US" altLang="ko-KR" b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kumimoji="1" lang="ko-KR" altLang="en-US" b="1">
                <a:solidFill>
                  <a:schemeClr val="bg1"/>
                </a:solidFill>
              </a:rPr>
              <a:t> 된 </a:t>
            </a:r>
            <a:r>
              <a:rPr kumimoji="1" lang="en-US" altLang="ko-KR" b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io.Reader</a:t>
            </a:r>
            <a:r>
              <a:rPr kumimoji="1" lang="ko-KR" altLang="en-US" b="1">
                <a:solidFill>
                  <a:schemeClr val="bg1"/>
                </a:solidFill>
              </a:rPr>
              <a:t>를 통해서 </a:t>
            </a:r>
            <a:r>
              <a:rPr kumimoji="1" lang="en-US" altLang="ko-KR" b="1">
                <a:solidFill>
                  <a:schemeClr val="bg1"/>
                </a:solidFill>
              </a:rPr>
              <a:t>AWS S3 Bucket</a:t>
            </a:r>
            <a:r>
              <a:rPr kumimoji="1" lang="ko-KR" altLang="en-US" b="1">
                <a:solidFill>
                  <a:schemeClr val="bg1"/>
                </a:solidFill>
              </a:rPr>
              <a:t>에 업로드 시켜 줍니다</a:t>
            </a:r>
            <a:r>
              <a:rPr kumimoji="1" lang="en-US" altLang="ko-KR" b="1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946FE8E6-FA34-6242-B23B-095353A51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952" y="3365626"/>
            <a:ext cx="4643856" cy="160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17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341325-0039-1640-AEDE-DEEE791E0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28</a:t>
            </a:fld>
            <a:endParaRPr lang="ko" altLang="en-US" b="1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35CBA74-8046-4541-B68D-2DF2F85FC131}"/>
              </a:ext>
            </a:extLst>
          </p:cNvPr>
          <p:cNvSpPr txBox="1">
            <a:spLocks/>
          </p:cNvSpPr>
          <p:nvPr/>
        </p:nvSpPr>
        <p:spPr>
          <a:xfrm>
            <a:off x="0" y="10854"/>
            <a:ext cx="9144000" cy="60986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ko-KR" sz="2800" b="1" dirty="0">
                <a:solidFill>
                  <a:schemeClr val="bg1"/>
                </a:solidFill>
              </a:rPr>
              <a:t>Upload Object at Golang</a:t>
            </a:r>
            <a:endParaRPr kumimoji="1" lang="ko-Kore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379E74D-39D0-084E-B63C-F90698BA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71" y="620723"/>
            <a:ext cx="7572057" cy="2370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9B46C-70C5-E04E-9796-B7482B98E8BF}"/>
              </a:ext>
            </a:extLst>
          </p:cNvPr>
          <p:cNvSpPr txBox="1"/>
          <p:nvPr/>
        </p:nvSpPr>
        <p:spPr>
          <a:xfrm>
            <a:off x="844055" y="3064269"/>
            <a:ext cx="74558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Upload Location(URL):https://&lt;bucket-name&gt;.s3.ap-northeast-2.amazonaws.com/&lt;path&gt;</a:t>
            </a:r>
          </a:p>
          <a:p>
            <a:pPr algn="ctr"/>
            <a:r>
              <a:rPr kumimoji="1" lang="en-US" altLang="ko-Kore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Uploaded it successfully</a:t>
            </a:r>
          </a:p>
          <a:p>
            <a:pPr algn="ctr"/>
            <a:endParaRPr kumimoji="1" lang="en-US" altLang="ko-Kore-KR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kumimoji="1" lang="ko-KR" altLang="en-US" b="1">
                <a:solidFill>
                  <a:schemeClr val="bg1"/>
                </a:solidFill>
                <a:latin typeface="+mn-lt"/>
                <a:ea typeface="NanumGothic" panose="020D0604000000000000" pitchFamily="34" charset="-127"/>
              </a:rPr>
              <a:t>변환 속도보다 업로드의 속도가 느립니다</a:t>
            </a:r>
            <a:r>
              <a:rPr kumimoji="1" lang="en-US" altLang="ko-KR" b="1">
                <a:solidFill>
                  <a:schemeClr val="bg1"/>
                </a:solidFill>
                <a:latin typeface="+mn-lt"/>
                <a:ea typeface="NanumGothic" panose="020D0604000000000000" pitchFamily="34" charset="-127"/>
              </a:rPr>
              <a:t>.</a:t>
            </a:r>
            <a:r>
              <a:rPr kumimoji="1" lang="ko-KR" altLang="en-US" b="1">
                <a:solidFill>
                  <a:schemeClr val="bg1"/>
                </a:solidFill>
                <a:latin typeface="+mn-lt"/>
                <a:ea typeface="NanumGothic" panose="020D0604000000000000" pitchFamily="34" charset="-127"/>
              </a:rPr>
              <a:t> 변환이 끝난 후에도 업로드가 됩니다</a:t>
            </a:r>
            <a:r>
              <a:rPr kumimoji="1" lang="en-US" altLang="ko-KR" b="1">
                <a:solidFill>
                  <a:schemeClr val="bg1"/>
                </a:solidFill>
                <a:latin typeface="+mn-lt"/>
                <a:ea typeface="NanumGothic" panose="020D0604000000000000" pitchFamily="34" charset="-127"/>
              </a:rPr>
              <a:t>.</a:t>
            </a:r>
            <a:endParaRPr kumimoji="1" lang="en-US" altLang="ko-Kore-KR" b="1">
              <a:solidFill>
                <a:schemeClr val="bg1"/>
              </a:solidFill>
              <a:latin typeface="+mn-lt"/>
              <a:ea typeface="NanumGothic" panose="020D0604000000000000" pitchFamily="34" charset="-127"/>
            </a:endParaRPr>
          </a:p>
        </p:txBody>
      </p:sp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54F2BF23-FA65-F344-8B9B-CFBC0F40EB07}"/>
              </a:ext>
            </a:extLst>
          </p:cNvPr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01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341325-0039-1640-AEDE-DEEE791E0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29</a:t>
            </a:fld>
            <a:endParaRPr lang="ko" altLang="en-US" b="1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35CBA74-8046-4541-B68D-2DF2F85FC131}"/>
              </a:ext>
            </a:extLst>
          </p:cNvPr>
          <p:cNvSpPr txBox="1">
            <a:spLocks/>
          </p:cNvSpPr>
          <p:nvPr/>
        </p:nvSpPr>
        <p:spPr>
          <a:xfrm>
            <a:off x="0" y="10854"/>
            <a:ext cx="9144000" cy="60986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ko-KR" sz="2800" b="1" dirty="0">
                <a:solidFill>
                  <a:schemeClr val="bg1"/>
                </a:solidFill>
              </a:rPr>
              <a:t>Bucket List at Golang</a:t>
            </a:r>
            <a:endParaRPr kumimoji="1" lang="ko-Kore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31893A9-69FD-AA4E-9950-64D2401A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2" y="620722"/>
            <a:ext cx="6284827" cy="1546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BB5859-8015-2A4C-B8BD-802FBB0B56BC}"/>
              </a:ext>
            </a:extLst>
          </p:cNvPr>
          <p:cNvSpPr txBox="1"/>
          <p:nvPr/>
        </p:nvSpPr>
        <p:spPr>
          <a:xfrm>
            <a:off x="187342" y="2976251"/>
            <a:ext cx="7645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kumimoji="1" lang="ko-KR" altLang="en-US">
                <a:solidFill>
                  <a:schemeClr val="bg1"/>
                </a:solidFill>
              </a:rPr>
              <a:t>생성되어 있는 버킷에 대한 리스트를 불러옵니다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</a:pPr>
            <a:r>
              <a:rPr kumimoji="1"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&amp;s3.ListBucketInput{}</a:t>
            </a:r>
            <a:r>
              <a:rPr kumimoji="1" lang="ko-KR" altLang="en-US">
                <a:solidFill>
                  <a:schemeClr val="bg1"/>
                </a:solidFill>
              </a:rPr>
              <a:t>의 경우에는 따른 속성</a:t>
            </a:r>
            <a:r>
              <a:rPr kumimoji="1" lang="en-US" altLang="ko-KR">
                <a:solidFill>
                  <a:schemeClr val="bg1"/>
                </a:solidFill>
              </a:rPr>
              <a:t>(</a:t>
            </a:r>
            <a:r>
              <a:rPr kumimoji="1" lang="ko-KR" altLang="en-US">
                <a:solidFill>
                  <a:schemeClr val="bg1"/>
                </a:solidFill>
              </a:rPr>
              <a:t>필드</a:t>
            </a:r>
            <a:r>
              <a:rPr kumimoji="1" lang="en-US" altLang="ko-KR">
                <a:solidFill>
                  <a:schemeClr val="bg1"/>
                </a:solidFill>
              </a:rPr>
              <a:t>)</a:t>
            </a:r>
            <a:r>
              <a:rPr kumimoji="1" lang="ko-KR" altLang="en-US">
                <a:solidFill>
                  <a:schemeClr val="bg1"/>
                </a:solidFill>
              </a:rPr>
              <a:t> 를 입력 안하여도 됩니다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025E566-6120-8E4E-8C31-E9DADCCA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2" y="2167250"/>
            <a:ext cx="2832408" cy="633446"/>
          </a:xfrm>
          <a:prstGeom prst="rect">
            <a:avLst/>
          </a:prstGeom>
        </p:spPr>
      </p:pic>
      <p:sp>
        <p:nvSpPr>
          <p:cNvPr id="16" name="Google Shape;211;p27">
            <a:extLst>
              <a:ext uri="{FF2B5EF4-FFF2-40B4-BE49-F238E27FC236}">
                <a16:creationId xmlns:a16="http://schemas.microsoft.com/office/drawing/2014/main" id="{905B6708-BBCD-B240-8994-4073CC0E79BB}"/>
              </a:ext>
            </a:extLst>
          </p:cNvPr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7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9375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발표자 소개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357550" y="572700"/>
            <a:ext cx="35901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dirty="0">
                <a:solidFill>
                  <a:schemeClr val="lt1"/>
                </a:solidFill>
              </a:rPr>
              <a:t>박현상, HyunSang Park</a:t>
            </a:r>
            <a:endParaRPr sz="19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</a:rPr>
              <a:t>Software Engineer at TeamGRIT, Inc.</a:t>
            </a:r>
            <a:endParaRPr sz="15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</a:rPr>
              <a:t>E-mail. </a:t>
            </a:r>
            <a:r>
              <a:rPr lang="ko" sz="1500" b="1" u="sng" dirty="0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hyun.sang@teamgrit.kr</a:t>
            </a:r>
            <a:endParaRPr sz="15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</a:rPr>
              <a:t>HomePage. </a:t>
            </a:r>
            <a:r>
              <a:rPr lang="ko" sz="1500" b="1" u="sng" dirty="0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teamgrit.kr</a:t>
            </a:r>
            <a:r>
              <a:rPr lang="ko" sz="1500" b="1" dirty="0">
                <a:solidFill>
                  <a:schemeClr val="lt1"/>
                </a:solidFill>
              </a:rPr>
              <a:t> </a:t>
            </a:r>
            <a:endParaRPr sz="15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chemeClr val="lt1"/>
                </a:solidFill>
              </a:rPr>
              <a:t>Personal</a:t>
            </a:r>
            <a:endParaRPr sz="17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</a:rPr>
              <a:t>E-mail. me@hyunsang.dev</a:t>
            </a:r>
            <a:endParaRPr sz="15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</a:rPr>
              <a:t>Blog. </a:t>
            </a:r>
            <a:r>
              <a:rPr lang="ko" sz="1500" b="1" u="sng" dirty="0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hyunsang.dev</a:t>
            </a:r>
            <a:r>
              <a:rPr lang="ko" sz="1500" b="1" dirty="0">
                <a:solidFill>
                  <a:schemeClr val="lt1"/>
                </a:solidFill>
              </a:rPr>
              <a:t> </a:t>
            </a:r>
            <a:endParaRPr sz="15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</a:rPr>
              <a:t>Facebook. </a:t>
            </a:r>
            <a:r>
              <a:rPr lang="ko" sz="1500" b="1" u="sng" dirty="0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fb.com/hyun.sang.0625/</a:t>
            </a:r>
            <a:endParaRPr sz="15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</a:rPr>
              <a:t>Twitter. @hyunsang_0625</a:t>
            </a:r>
            <a:endParaRPr sz="15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</a:rPr>
              <a:t>GitHub. @dev-hyunsang</a:t>
            </a:r>
            <a:endParaRPr sz="1500" b="1" dirty="0"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0" y="4804800"/>
            <a:ext cx="4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lt1"/>
                </a:solidFill>
              </a:rPr>
              <a:t>3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1825" y="608100"/>
            <a:ext cx="2780560" cy="39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341325-0039-1640-AEDE-DEEE791E0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bg1"/>
                </a:solidFill>
              </a:rPr>
              <a:t>30</a:t>
            </a:fld>
            <a:endParaRPr lang="ko" altLang="en-US" b="1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35CBA74-8046-4541-B68D-2DF2F85FC131}"/>
              </a:ext>
            </a:extLst>
          </p:cNvPr>
          <p:cNvSpPr txBox="1">
            <a:spLocks/>
          </p:cNvSpPr>
          <p:nvPr/>
        </p:nvSpPr>
        <p:spPr>
          <a:xfrm>
            <a:off x="0" y="10854"/>
            <a:ext cx="9144000" cy="60986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ko-KR" sz="2800" b="1" dirty="0">
                <a:solidFill>
                  <a:schemeClr val="bg1"/>
                </a:solidFill>
              </a:rPr>
              <a:t>Delete Bucket at Golang</a:t>
            </a:r>
            <a:endParaRPr kumimoji="1" lang="ko-Kore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AC9DC9-E92F-6444-8EAB-94294BA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03" y="558275"/>
            <a:ext cx="6926353" cy="2013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26ACA-E0DF-3A47-9389-2F1FDCEEA5F7}"/>
              </a:ext>
            </a:extLst>
          </p:cNvPr>
          <p:cNvSpPr txBox="1"/>
          <p:nvPr/>
        </p:nvSpPr>
        <p:spPr>
          <a:xfrm>
            <a:off x="214103" y="2571750"/>
            <a:ext cx="7455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kumimoji="1" lang="ko-KR" altLang="en-US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ore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s3.DeleteBucketInput{Bucket: &amp;bucketName}</a:t>
            </a:r>
            <a:r>
              <a:rPr kumimoji="1" lang="ko-Kore-KR" altLang="en-US">
                <a:solidFill>
                  <a:schemeClr val="bg1"/>
                </a:solidFill>
                <a:latin typeface="+mn-lt"/>
                <a:ea typeface="D2Coding" panose="020B0609020101020101" pitchFamily="49" charset="-127"/>
              </a:rPr>
              <a:t>으로</a:t>
            </a:r>
            <a:r>
              <a:rPr kumimoji="1" lang="ko-KR" altLang="en-US">
                <a:solidFill>
                  <a:schemeClr val="bg1"/>
                </a:solidFill>
                <a:latin typeface="+mn-lt"/>
                <a:ea typeface="D2Coding" panose="020B0609020101020101" pitchFamily="49" charset="-127"/>
              </a:rPr>
              <a:t> 삭제할 버킷의 이름의 설정합니다</a:t>
            </a:r>
            <a:r>
              <a:rPr kumimoji="1" lang="en-US" altLang="ko-KR">
                <a:solidFill>
                  <a:schemeClr val="bg1"/>
                </a:solidFill>
                <a:latin typeface="+mn-lt"/>
                <a:ea typeface="D2Coding" panose="020B0609020101020101" pitchFamily="49" charset="-127"/>
              </a:rPr>
              <a:t>.</a:t>
            </a:r>
            <a:endParaRPr kumimoji="1" lang="ko-Kore-KR" altLang="en-US">
              <a:solidFill>
                <a:schemeClr val="bg1"/>
              </a:solidFill>
              <a:latin typeface="+mn-lt"/>
              <a:ea typeface="D2Coding" panose="020B0609020101020101" pitchFamily="49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9B35D6B-9D2B-B04B-97B0-7AE6AD7F345A}"/>
              </a:ext>
            </a:extLst>
          </p:cNvPr>
          <p:cNvSpPr/>
          <p:nvPr/>
        </p:nvSpPr>
        <p:spPr>
          <a:xfrm>
            <a:off x="591295" y="1565012"/>
            <a:ext cx="204485" cy="20448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1" name="Google Shape;211;p27">
            <a:extLst>
              <a:ext uri="{FF2B5EF4-FFF2-40B4-BE49-F238E27FC236}">
                <a16:creationId xmlns:a16="http://schemas.microsoft.com/office/drawing/2014/main" id="{4D6AC390-8B3A-734A-B2C3-24FAA3E3012C}"/>
              </a:ext>
            </a:extLst>
          </p:cNvPr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61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1800-070F-9546-8E22-669ED16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54"/>
            <a:ext cx="9144000" cy="609869"/>
          </a:xfrm>
        </p:spPr>
        <p:txBody>
          <a:bodyPr>
            <a:no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참고한 자료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E1E4D-0600-224E-8554-1792DA72B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 smtClean="0">
                <a:solidFill>
                  <a:schemeClr val="bg1"/>
                </a:solidFill>
              </a:rPr>
              <a:t>31</a:t>
            </a:fld>
            <a:endParaRPr lang="ko" altLang="en-US" b="1" dirty="0">
              <a:solidFill>
                <a:schemeClr val="bg1"/>
              </a:solidFill>
            </a:endParaRPr>
          </a:p>
        </p:txBody>
      </p:sp>
      <p:sp>
        <p:nvSpPr>
          <p:cNvPr id="9" name="Google Shape;211;p27">
            <a:extLst>
              <a:ext uri="{FF2B5EF4-FFF2-40B4-BE49-F238E27FC236}">
                <a16:creationId xmlns:a16="http://schemas.microsoft.com/office/drawing/2014/main" id="{486964E5-C942-5C49-8286-9285DF76084E}"/>
              </a:ext>
            </a:extLst>
          </p:cNvPr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5B1313-33C1-434C-90F9-4622CDB1D3C6}"/>
              </a:ext>
            </a:extLst>
          </p:cNvPr>
          <p:cNvSpPr txBox="1"/>
          <p:nvPr/>
        </p:nvSpPr>
        <p:spPr>
          <a:xfrm>
            <a:off x="230114" y="620723"/>
            <a:ext cx="51828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ko-Kore-KR" b="1">
                <a:solidFill>
                  <a:schemeClr val="bg1"/>
                </a:solidFill>
                <a:hlinkClick r:id="rId3"/>
              </a:rPr>
              <a:t>kodintent - FFMPEG mpdecimate parameters</a:t>
            </a:r>
            <a:endParaRPr lang="en-US" altLang="ko-Kore-KR" b="1">
              <a:solidFill>
                <a:schemeClr val="bg1"/>
              </a:solidFill>
              <a:hlinkClick r:id="rId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ko-Kore-KR" b="1">
                <a:solidFill>
                  <a:schemeClr val="bg1"/>
                </a:solidFill>
                <a:hlinkClick r:id="rId4"/>
              </a:rPr>
              <a:t>FFmpeg - Too many packets buffered for output stream</a:t>
            </a:r>
            <a:endParaRPr lang="en-US" altLang="ko-Kore-KR" b="1">
              <a:solidFill>
                <a:schemeClr val="bg1"/>
              </a:solidFill>
              <a:hlinkClick r:id="rId5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ko-Kore-KR" b="1">
                <a:solidFill>
                  <a:schemeClr val="bg1"/>
                </a:solidFill>
                <a:hlinkClick r:id="rId5"/>
              </a:rPr>
              <a:t>Publitio - HLS Video Streaming, Encryption &amp; Player</a:t>
            </a:r>
            <a:endParaRPr lang="en-US" altLang="ko-Kore-KR" b="1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ko-Kore-KR" b="1">
                <a:solidFill>
                  <a:schemeClr val="bg1"/>
                </a:solidFill>
                <a:hlinkClick r:id="rId6"/>
              </a:rPr>
              <a:t>Apple Developer - HTTP Live Streaming </a:t>
            </a:r>
            <a:endParaRPr lang="en-US" altLang="ko-Kore-KR" b="1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ko-Kore-KR" b="1">
                <a:solidFill>
                  <a:schemeClr val="bg1"/>
                </a:solidFill>
                <a:hlinkClick r:id="rId7"/>
              </a:rPr>
              <a:t>Apple Developer - Videos About HLS </a:t>
            </a:r>
            <a:endParaRPr lang="en-US" altLang="ko-Kore-K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20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2815050" y="1205550"/>
            <a:ext cx="3513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0" b="1">
                <a:solidFill>
                  <a:srgbClr val="FFFEFE"/>
                </a:solidFill>
              </a:rPr>
              <a:t>Q&amp;A</a:t>
            </a:r>
            <a:endParaRPr sz="8000" b="1">
              <a:solidFill>
                <a:srgbClr val="FFFEFE"/>
              </a:solidFill>
            </a:endParaRPr>
          </a:p>
        </p:txBody>
      </p:sp>
      <p:sp>
        <p:nvSpPr>
          <p:cNvPr id="227" name="Google Shape;227;p29"/>
          <p:cNvSpPr txBox="1">
            <a:spLocks noGrp="1"/>
          </p:cNvSpPr>
          <p:nvPr>
            <p:ph type="title" idx="4294967295"/>
          </p:nvPr>
        </p:nvSpPr>
        <p:spPr>
          <a:xfrm>
            <a:off x="311700" y="2621550"/>
            <a:ext cx="85206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Thank you for your attention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0" y="3322350"/>
            <a:ext cx="9144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EFE"/>
                </a:solidFill>
              </a:rPr>
              <a:t>HyunSang Park</a:t>
            </a:r>
            <a:br>
              <a:rPr lang="en-US" altLang="ko" b="1">
                <a:solidFill>
                  <a:srgbClr val="FFFEFE"/>
                </a:solidFill>
              </a:rPr>
            </a:br>
            <a:r>
              <a:rPr lang="en-US" altLang="ko-KR" b="1">
                <a:solidFill>
                  <a:srgbClr val="FFFEFE"/>
                </a:solidFill>
              </a:rPr>
              <a:t>https://teamgrit.kr</a:t>
            </a:r>
            <a:r>
              <a:rPr lang="ko-KR" altLang="en-US" b="1">
                <a:solidFill>
                  <a:srgbClr val="FFFEFE"/>
                </a:solidFill>
              </a:rPr>
              <a:t> </a:t>
            </a:r>
            <a:r>
              <a:rPr lang="en-US" altLang="ko-KR" b="1">
                <a:solidFill>
                  <a:srgbClr val="FFFEFE"/>
                </a:solidFill>
              </a:rPr>
              <a:t>/</a:t>
            </a:r>
            <a:r>
              <a:rPr lang="ko-KR" altLang="en-US" b="1">
                <a:solidFill>
                  <a:srgbClr val="FFFEFE"/>
                </a:solidFill>
              </a:rPr>
              <a:t> </a:t>
            </a:r>
            <a:r>
              <a:rPr lang="en-US" altLang="ko-KR" b="1">
                <a:solidFill>
                  <a:srgbClr val="FFFEFE"/>
                </a:solidFill>
              </a:rPr>
              <a:t>https://hyunsang.dev</a:t>
            </a:r>
            <a:endParaRPr b="1">
              <a:solidFill>
                <a:srgbClr val="FFFEF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EFE"/>
                </a:solidFill>
              </a:rPr>
              <a:t> hyun.sang@teamgrit.kr / me@hyunsang.dev</a:t>
            </a:r>
            <a:endParaRPr b="1">
              <a:solidFill>
                <a:srgbClr val="FFFEFE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6C2654-8C81-614E-BB4C-9A6D4ACE00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 smtClean="0">
                <a:solidFill>
                  <a:schemeClr val="bg1"/>
                </a:solidFill>
              </a:rPr>
              <a:t>4</a:t>
            </a:fld>
            <a:endParaRPr lang="ko" altLang="en-US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166B1-4D15-6347-957F-269576EF5F69}"/>
              </a:ext>
            </a:extLst>
          </p:cNvPr>
          <p:cNvSpPr txBox="1"/>
          <p:nvPr/>
        </p:nvSpPr>
        <p:spPr>
          <a:xfrm>
            <a:off x="1366365" y="1556087"/>
            <a:ext cx="6411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i="1" dirty="0">
                <a:solidFill>
                  <a:schemeClr val="bg1"/>
                </a:solidFill>
              </a:rPr>
              <a:t>“난 언제나 내 컴퓨터가 전화 만큼 사용하기 편했으면 좋겠고 생각했다</a:t>
            </a:r>
            <a:r>
              <a:rPr lang="en-US" altLang="ko-KR" sz="1800" b="1" i="1" dirty="0">
                <a:solidFill>
                  <a:schemeClr val="bg1"/>
                </a:solidFill>
              </a:rPr>
              <a:t>. </a:t>
            </a:r>
            <a:r>
              <a:rPr lang="ko-KR" altLang="en-US" sz="1800" b="1" i="1" dirty="0">
                <a:solidFill>
                  <a:schemeClr val="bg1"/>
                </a:solidFill>
              </a:rPr>
              <a:t>이제 도무지 전화를 어떻게 사용해야 할지 알 수 없게 됐으니 내 소원은 이루어졌다</a:t>
            </a:r>
            <a:r>
              <a:rPr lang="en-US" altLang="ko-KR" sz="1800" b="1" i="1" dirty="0">
                <a:solidFill>
                  <a:schemeClr val="bg1"/>
                </a:solidFill>
              </a:rPr>
              <a:t>.”</a:t>
            </a:r>
            <a:br>
              <a:rPr lang="en-US" altLang="ko-KR" sz="1800" b="1" i="1" dirty="0">
                <a:solidFill>
                  <a:schemeClr val="bg1"/>
                </a:solidFill>
              </a:rPr>
            </a:br>
            <a:r>
              <a:rPr lang="en-US" altLang="ko-KR" sz="1800" b="1" i="1" dirty="0">
                <a:solidFill>
                  <a:schemeClr val="bg1"/>
                </a:solidFill>
              </a:rPr>
              <a:t>“</a:t>
            </a:r>
            <a:r>
              <a:rPr lang="en-US" altLang="ko-Kore-KR" sz="1800" b="1" i="1" dirty="0">
                <a:solidFill>
                  <a:schemeClr val="bg1"/>
                </a:solidFill>
              </a:rPr>
              <a:t>I have always wished for my computer to be as easy to use as my telephone; my wish has come true because I can no longer figure out how to use my telephone.”</a:t>
            </a:r>
          </a:p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비야네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스트롭스트룹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en-US" altLang="ko-Kore-KR" sz="1600" b="1" dirty="0">
                <a:solidFill>
                  <a:schemeClr val="bg1"/>
                </a:solidFill>
              </a:rPr>
              <a:t>Bjarne </a:t>
            </a:r>
            <a:r>
              <a:rPr lang="en-US" altLang="ko-Kore-KR" sz="1600" b="1" dirty="0" err="1">
                <a:solidFill>
                  <a:schemeClr val="bg1"/>
                </a:solidFill>
              </a:rPr>
              <a:t>Stroustrup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endParaRPr kumimoji="1" lang="ko-Kore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Google Shape;64;p14">
            <a:extLst>
              <a:ext uri="{FF2B5EF4-FFF2-40B4-BE49-F238E27FC236}">
                <a16:creationId xmlns:a16="http://schemas.microsoft.com/office/drawing/2014/main" id="{B67B0330-9F70-EC47-9130-7EBAC205D9F6}"/>
              </a:ext>
            </a:extLst>
          </p:cNvPr>
          <p:cNvSpPr txBox="1"/>
          <p:nvPr/>
        </p:nvSpPr>
        <p:spPr>
          <a:xfrm>
            <a:off x="0" y="4804800"/>
            <a:ext cx="4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8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b="1">
                <a:solidFill>
                  <a:schemeClr val="lt1"/>
                </a:solidFill>
              </a:rPr>
              <a:t>들어가기</a:t>
            </a:r>
            <a:r>
              <a:rPr lang="ko-KR" altLang="en-US" b="1">
                <a:solidFill>
                  <a:schemeClr val="lt1"/>
                </a:solidFill>
              </a:rPr>
              <a:t> 앞서서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lt1"/>
                </a:solidFill>
              </a:rPr>
              <a:t>5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EB082-A23E-D248-A47F-8B7AC1670292}"/>
              </a:ext>
            </a:extLst>
          </p:cNvPr>
          <p:cNvSpPr txBox="1"/>
          <p:nvPr/>
        </p:nvSpPr>
        <p:spPr>
          <a:xfrm>
            <a:off x="73642" y="572700"/>
            <a:ext cx="87573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ko-Kore-KR" altLang="en-US">
                <a:solidFill>
                  <a:schemeClr val="bg1"/>
                </a:solidFill>
              </a:rPr>
              <a:t>본</a:t>
            </a:r>
            <a:r>
              <a:rPr kumimoji="1" lang="ko-KR" altLang="en-US">
                <a:solidFill>
                  <a:schemeClr val="bg1"/>
                </a:solidFill>
              </a:rPr>
              <a:t> 발표자는 기술과 관련된 발표가 처음인 주니어 개발자입니다 😢 </a:t>
            </a:r>
            <a:br>
              <a:rPr kumimoji="1" lang="en-US" altLang="ko-KR">
                <a:solidFill>
                  <a:schemeClr val="bg1"/>
                </a:solidFill>
              </a:rPr>
            </a:br>
            <a:r>
              <a:rPr kumimoji="1" lang="ko-KR" altLang="en-US">
                <a:solidFill>
                  <a:schemeClr val="bg1"/>
                </a:solidFill>
              </a:rPr>
              <a:t>부족한 많은 점이 부족하겠지만 흥미롭게 봐 주시면 감사하겠습니다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ko-KR" altLang="en-US">
                <a:solidFill>
                  <a:schemeClr val="bg1"/>
                </a:solidFill>
              </a:rPr>
              <a:t>아직 실질적으로 서비스를 하고 있진 않습니다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  <a:br>
              <a:rPr kumimoji="1" lang="en-US" altLang="ko-KR">
                <a:solidFill>
                  <a:schemeClr val="bg1"/>
                </a:solidFill>
              </a:rPr>
            </a:br>
            <a:r>
              <a:rPr kumimoji="1" lang="en-US" altLang="ko-KR">
                <a:solidFill>
                  <a:schemeClr val="bg1"/>
                </a:solidFill>
              </a:rPr>
              <a:t>“</a:t>
            </a:r>
            <a:r>
              <a:rPr kumimoji="1" lang="ko-KR" altLang="en-US">
                <a:solidFill>
                  <a:schemeClr val="bg1"/>
                </a:solidFill>
              </a:rPr>
              <a:t>기능적으로 어떻게 개발하였는지</a:t>
            </a:r>
            <a:r>
              <a:rPr kumimoji="1" lang="en-US" altLang="ko-KR">
                <a:solidFill>
                  <a:schemeClr val="bg1"/>
                </a:solidFill>
              </a:rPr>
              <a:t>”,</a:t>
            </a:r>
            <a:r>
              <a:rPr kumimoji="1" lang="ko-KR" altLang="en-US">
                <a:solidFill>
                  <a:schemeClr val="bg1"/>
                </a:solidFill>
              </a:rPr>
              <a:t> </a:t>
            </a:r>
            <a:r>
              <a:rPr kumimoji="1" lang="en-US" altLang="ko-KR">
                <a:solidFill>
                  <a:schemeClr val="bg1"/>
                </a:solidFill>
              </a:rPr>
              <a:t>“</a:t>
            </a:r>
            <a:r>
              <a:rPr kumimoji="1" lang="ko-KR" altLang="en-US">
                <a:solidFill>
                  <a:schemeClr val="bg1"/>
                </a:solidFill>
              </a:rPr>
              <a:t>기능들을 개발하면서 고려했던 내용들은 무엇인지</a:t>
            </a:r>
            <a:r>
              <a:rPr kumimoji="1" lang="en-US" altLang="ko-KR">
                <a:solidFill>
                  <a:schemeClr val="bg1"/>
                </a:solidFill>
              </a:rPr>
              <a:t>”</a:t>
            </a:r>
            <a:r>
              <a:rPr kumimoji="1" lang="ko-KR" altLang="en-US">
                <a:solidFill>
                  <a:schemeClr val="bg1"/>
                </a:solidFill>
              </a:rPr>
              <a:t>를 중점으로 발표할 예정입니다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kumimoji="1" lang="ko-KR" altLang="en-US">
                <a:solidFill>
                  <a:schemeClr val="bg1"/>
                </a:solidFill>
              </a:rPr>
              <a:t>질문은 언제든지</a:t>
            </a:r>
            <a:r>
              <a:rPr kumimoji="1" lang="en-US" altLang="ko-KR">
                <a:solidFill>
                  <a:schemeClr val="bg1"/>
                </a:solidFill>
              </a:rPr>
              <a:t>!</a:t>
            </a:r>
            <a:r>
              <a:rPr kumimoji="1" lang="ko-KR" altLang="en-US">
                <a:solidFill>
                  <a:schemeClr val="bg1"/>
                </a:solidFill>
              </a:rPr>
              <a:t> 아직 모르는 것이 많기에 공부하며 공부하기 위해 발표합니다 🔥</a:t>
            </a:r>
            <a:endParaRPr kumimoji="1" lang="en-US" altLang="ko-KR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kumimoji="1" lang="en-US" altLang="ko-KR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kumimoji="1" lang="ko-KR" altLang="en-US" b="1">
                <a:solidFill>
                  <a:schemeClr val="bg1"/>
                </a:solidFill>
              </a:rPr>
              <a:t>그럼 </a:t>
            </a:r>
            <a:r>
              <a:rPr kumimoji="1" lang="en-US" altLang="ko-KR" b="1">
                <a:solidFill>
                  <a:schemeClr val="bg1"/>
                </a:solidFill>
              </a:rPr>
              <a:t>Go</a:t>
            </a:r>
            <a:r>
              <a:rPr kumimoji="1" lang="ko-KR" altLang="en-US" b="1">
                <a:solidFill>
                  <a:schemeClr val="bg1"/>
                </a:solidFill>
              </a:rPr>
              <a:t>를 사랑하는 만큼</a:t>
            </a:r>
            <a:r>
              <a:rPr kumimoji="1" lang="en-US" altLang="ko-KR" b="1">
                <a:solidFill>
                  <a:schemeClr val="bg1"/>
                </a:solidFill>
              </a:rPr>
              <a:t>!</a:t>
            </a:r>
            <a:r>
              <a:rPr kumimoji="1" lang="ko-KR" altLang="en-US" b="1">
                <a:solidFill>
                  <a:schemeClr val="bg1"/>
                </a:solidFill>
              </a:rPr>
              <a:t> 재밌게 발표를 즐겨주세요</a:t>
            </a:r>
            <a:r>
              <a:rPr kumimoji="1" lang="en-US" altLang="ko-KR" b="1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2381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2045700"/>
            <a:ext cx="8520600" cy="10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lt1"/>
                </a:solidFill>
              </a:rPr>
              <a:t>왜 Golang과 FFmpeg를 사용하게 되었는지? 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lt1"/>
                </a:solidFill>
              </a:rPr>
              <a:t>그리고 AWS S3는 왜?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0" y="4804800"/>
            <a:ext cx="4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lt1"/>
                </a:solidFill>
              </a:rPr>
              <a:t>6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lt1"/>
                </a:solidFill>
              </a:rPr>
              <a:t>사용한 기술들은</a:t>
            </a:r>
            <a:r>
              <a:rPr lang="en-US" altLang="ko-KR" b="1">
                <a:solidFill>
                  <a:schemeClr val="lt1"/>
                </a:solidFill>
              </a:rPr>
              <a:t>?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3" y="750984"/>
            <a:ext cx="2625862" cy="269438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lt1"/>
                </a:solidFill>
              </a:rPr>
              <a:t>7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205" y="572700"/>
            <a:ext cx="1766075" cy="17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487542" y="2232225"/>
            <a:ext cx="104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AWS S3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74679" y="3445363"/>
            <a:ext cx="18423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gofiber/fiber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lt1"/>
                </a:solidFill>
              </a:rPr>
              <a:t>shimberger</a:t>
            </a:r>
            <a:r>
              <a:rPr lang="ko" b="1">
                <a:solidFill>
                  <a:schemeClr val="lt1"/>
                </a:solidFill>
              </a:rPr>
              <a:t>/gohls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exec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gorm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…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154" y="2600300"/>
            <a:ext cx="1588200" cy="15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892642" y="4048950"/>
            <a:ext cx="223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AWS CloudFront(CDN)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2154" y="1646400"/>
            <a:ext cx="1729074" cy="17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3043692" y="3326275"/>
            <a:ext cx="15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FFmpeg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026" name="Picture 2" descr="SQLite - 위키백과, 우리 모두의 백과사전">
            <a:extLst>
              <a:ext uri="{FF2B5EF4-FFF2-40B4-BE49-F238E27FC236}">
                <a16:creationId xmlns:a16="http://schemas.microsoft.com/office/drawing/2014/main" id="{10F90422-BBFA-4741-86E0-6DF028F4B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505" y="2039518"/>
            <a:ext cx="1988503" cy="9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BD6D6-7C13-D840-A585-6D083F078720}"/>
              </a:ext>
            </a:extLst>
          </p:cNvPr>
          <p:cNvSpPr txBox="1"/>
          <p:nvPr/>
        </p:nvSpPr>
        <p:spPr>
          <a:xfrm>
            <a:off x="7756882" y="301724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>
                <a:solidFill>
                  <a:schemeClr val="bg1"/>
                </a:solidFill>
              </a:rPr>
              <a:t>SQLite</a:t>
            </a:r>
            <a:endParaRPr kumimoji="1" lang="ko-Kore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기술과 관련된 고민 - 변환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0" y="4804800"/>
            <a:ext cx="40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GDG Golang Korea Golang 1.18 Release Party - HyunSang Park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lt1"/>
                </a:solidFill>
              </a:rPr>
              <a:t>8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163" y="1063050"/>
            <a:ext cx="1729074" cy="17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2390700" y="2742925"/>
            <a:ext cx="15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FFmpeg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402" y="1013888"/>
            <a:ext cx="1729075" cy="172904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4919025" y="2742925"/>
            <a:ext cx="194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EFE"/>
                </a:solidFill>
              </a:rPr>
              <a:t>AWS MediaConvert</a:t>
            </a:r>
            <a:endParaRPr b="1">
              <a:solidFill>
                <a:srgbClr val="FFFEFE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116612" y="1519738"/>
            <a:ext cx="9108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rgbClr val="FFFEFE"/>
                </a:solidFill>
              </a:rPr>
              <a:t>VS</a:t>
            </a:r>
            <a:endParaRPr sz="4100" b="1">
              <a:solidFill>
                <a:srgbClr val="FFFEFE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119050" y="3298300"/>
            <a:ext cx="4905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EFE"/>
                </a:solidFill>
              </a:rPr>
              <a:t>결론: AWS MediaConvert는 좋지만 너무 비싸다.</a:t>
            </a:r>
            <a:endParaRPr b="1">
              <a:solidFill>
                <a:srgbClr val="FFFEF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EFE"/>
                </a:solidFill>
              </a:rPr>
              <a:t>FFmpeg를 사용하여서 단점과 장점을 둘 다 잡자.</a:t>
            </a:r>
            <a:endParaRPr b="1">
              <a:solidFill>
                <a:srgbClr val="FFFEF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EFE"/>
                </a:solidFill>
              </a:rPr>
              <a:t>추후에 부족하면 AWS MediaConvert를 사용하자.</a:t>
            </a:r>
            <a:endParaRPr b="1">
              <a:solidFill>
                <a:srgbClr val="FFFEF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11700" y="2045700"/>
            <a:ext cx="8520600" cy="10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chemeClr val="lt1"/>
                </a:solidFill>
              </a:rPr>
              <a:t>Golang와 FFmpeg를 사용하기 위한 첫 단추</a:t>
            </a:r>
            <a:endParaRPr sz="3200" b="1">
              <a:solidFill>
                <a:schemeClr val="lt1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0" y="4804800"/>
            <a:ext cx="4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</a:rPr>
              <a:t>GDG Golang Korea Golang 1.18 Release Party - HyunSang Park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b="1">
                <a:solidFill>
                  <a:schemeClr val="lt1"/>
                </a:solidFill>
              </a:rPr>
              <a:t>9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1833</Words>
  <Application>Microsoft Macintosh PowerPoint</Application>
  <PresentationFormat>화면 슬라이드 쇼(16:9)</PresentationFormat>
  <Paragraphs>232</Paragraphs>
  <Slides>32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D2Coding</vt:lpstr>
      <vt:lpstr>맑은 고딕</vt:lpstr>
      <vt:lpstr>Arial</vt:lpstr>
      <vt:lpstr>Simple Light</vt:lpstr>
      <vt:lpstr>Go와 FFmpeg를 이용한 영상 처리 그리고 AWS S3 활용하기 </vt:lpstr>
      <vt:lpstr>목차</vt:lpstr>
      <vt:lpstr>발표자 소개</vt:lpstr>
      <vt:lpstr>PowerPoint 프레젠테이션</vt:lpstr>
      <vt:lpstr>들어가기 앞서서</vt:lpstr>
      <vt:lpstr>왜 Golang과 FFmpeg를 사용하게 되었는지?  그리고 AWS S3는 왜?</vt:lpstr>
      <vt:lpstr>사용한 기술들은?</vt:lpstr>
      <vt:lpstr>기술과 관련된 고민 - 변환</vt:lpstr>
      <vt:lpstr>Golang와 FFmpeg를 사용하기 위한 첫 단추</vt:lpstr>
      <vt:lpstr>FFmpeg와 Golang를 사용하기 위한 패키지 소개</vt:lpstr>
      <vt:lpstr>본격적으로 변환을 해 보자!</vt:lpstr>
      <vt:lpstr>PowerPoint 프레젠테이션</vt:lpstr>
      <vt:lpstr>어떻게 변환 하는지? - webm to mp4(H.264)</vt:lpstr>
      <vt:lpstr>어떻게 변환 하는지? - webm to mp4</vt:lpstr>
      <vt:lpstr>어떻게 변환 하는지? - webm to mp4</vt:lpstr>
      <vt:lpstr>어떻게 변환 하는지? – 정상적으로 변환!</vt:lpstr>
      <vt:lpstr>잠깐! HLS(HTTP Live Streaming)이란?</vt:lpstr>
      <vt:lpstr>어떻게 변환 하는지? - mp4 to HLS</vt:lpstr>
      <vt:lpstr>어떻게 변환 하는지? - mp4 to HLS</vt:lpstr>
      <vt:lpstr>어떻게 변환 하는지? – HLS 변환 후 파일은 어떻게 생겼을까?</vt:lpstr>
      <vt:lpstr>어떻게 변환 하는지? – 변환이 완료된 모습</vt:lpstr>
      <vt:lpstr>고려 해야할 문제 - 성능의 문제</vt:lpstr>
      <vt:lpstr>AWS S3과 Go언어  함께 사용해 보기!</vt:lpstr>
      <vt:lpstr>Golang AWS SDK Installation &amp; Set UP</vt:lpstr>
      <vt:lpstr>AWS S3 New Bucket at Golang</vt:lpstr>
      <vt:lpstr>Upload Object at Golang</vt:lpstr>
      <vt:lpstr>Upload Object at Golang</vt:lpstr>
      <vt:lpstr>PowerPoint 프레젠테이션</vt:lpstr>
      <vt:lpstr>PowerPoint 프레젠테이션</vt:lpstr>
      <vt:lpstr>PowerPoint 프레젠테이션</vt:lpstr>
      <vt:lpstr>참고한 자료</vt:lpstr>
      <vt:lpstr>Thank you for your attention</vt:lpstr>
    </vt:vector>
  </TitlesOfParts>
  <Manager/>
  <Company>TeamGRIT,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Go와 FFmpeg를 이용한 영상 처리 그리고 AWS S3 활용하기 </dc:title>
  <dc:subject>Go와 FFmpeg를 이용한 영상 처리 그리고 AWS S3 활용하기 </dc:subject>
  <dc:creator>박현상</dc:creator>
  <cp:keywords/>
  <dc:description>hyun.sang@teamgrit.kr / me@hyunsang.dev</dc:description>
  <cp:lastModifiedBy>박현상</cp:lastModifiedBy>
  <cp:revision>142</cp:revision>
  <cp:lastPrinted>2022-03-22T12:28:08Z</cp:lastPrinted>
  <dcterms:modified xsi:type="dcterms:W3CDTF">2022-04-01T01:29:40Z</dcterms:modified>
  <cp:category/>
</cp:coreProperties>
</file>